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5"/>
  </p:notesMasterIdLst>
  <p:handoutMasterIdLst>
    <p:handoutMasterId r:id="rId46"/>
  </p:handoutMasterIdLst>
  <p:sldIdLst>
    <p:sldId id="256" r:id="rId5"/>
    <p:sldId id="269" r:id="rId6"/>
    <p:sldId id="361" r:id="rId7"/>
    <p:sldId id="272" r:id="rId8"/>
    <p:sldId id="368" r:id="rId9"/>
    <p:sldId id="277" r:id="rId10"/>
    <p:sldId id="279" r:id="rId11"/>
    <p:sldId id="281" r:id="rId12"/>
    <p:sldId id="283" r:id="rId13"/>
    <p:sldId id="284" r:id="rId14"/>
    <p:sldId id="288" r:id="rId15"/>
    <p:sldId id="289" r:id="rId16"/>
    <p:sldId id="294" r:id="rId17"/>
    <p:sldId id="295" r:id="rId18"/>
    <p:sldId id="274" r:id="rId19"/>
    <p:sldId id="356" r:id="rId20"/>
    <p:sldId id="293" r:id="rId21"/>
    <p:sldId id="300" r:id="rId22"/>
    <p:sldId id="301" r:id="rId23"/>
    <p:sldId id="362" r:id="rId24"/>
    <p:sldId id="315" r:id="rId25"/>
    <p:sldId id="316" r:id="rId26"/>
    <p:sldId id="369" r:id="rId27"/>
    <p:sldId id="327" r:id="rId28"/>
    <p:sldId id="363" r:id="rId29"/>
    <p:sldId id="370" r:id="rId30"/>
    <p:sldId id="364" r:id="rId31"/>
    <p:sldId id="313" r:id="rId32"/>
    <p:sldId id="365" r:id="rId33"/>
    <p:sldId id="328" r:id="rId34"/>
    <p:sldId id="329" r:id="rId35"/>
    <p:sldId id="335" r:id="rId36"/>
    <p:sldId id="359" r:id="rId37"/>
    <p:sldId id="371" r:id="rId38"/>
    <p:sldId id="372" r:id="rId39"/>
    <p:sldId id="341" r:id="rId40"/>
    <p:sldId id="352" r:id="rId41"/>
    <p:sldId id="837" r:id="rId42"/>
    <p:sldId id="838" r:id="rId43"/>
    <p:sldId id="839" r:id="rId44"/>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Kinney, Susie" initials="MS" lastIdx="1" clrIdx="0">
    <p:extLst>
      <p:ext uri="{19B8F6BF-5375-455C-9EA6-DF929625EA0E}">
        <p15:presenceInfo xmlns:p15="http://schemas.microsoft.com/office/powerpoint/2012/main" userId="S::susie.mckinney@famu.edu::9fe97808-c0de-419d-a862-9064ae5354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A2279-2703-8E30-BA6E-D7F63B348FEC}" v="1" dt="2020-06-12T16:42:41.393"/>
    <p1510:client id="{440D1337-9D78-49D0-B8ED-18E74A054969}" v="1" dt="2020-06-12T16:13:02.890"/>
    <p1510:client id="{AC48BE24-3024-C919-197B-92A9EFD2BA21}" v="4" dt="2020-08-20T01:50:39.406"/>
    <p1510:client id="{B14589FA-BB89-45C6-6F05-71AAE521B599}" v="4" dt="2020-08-24T15:21:10.047"/>
    <p1510:client id="{F58C32B7-7081-3F01-B351-1CD9A0A68693}" v="2" dt="2020-08-28T14:25:18.600"/>
    <p1510:client id="{E29A197B-EC29-420E-B5DD-2AA04FCC9ACB}" v="20" dt="2020-08-28T14:54:01.815"/>
    <p1510:client id="{F1A4ECA0-0786-7E4B-8F1F-F0BE414FBE3A}" v="8" dt="2020-06-12T16:51:34.98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A"/>
          </a:solidFill>
        </a:fill>
      </a:tcStyle>
    </a:wholeTbl>
    <a:band2H>
      <a:tcTxStyle/>
      <a:tcStyle>
        <a:tcBdr/>
        <a:fill>
          <a:solidFill>
            <a:srgbClr val="FAEC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0CD"/>
          </a:solidFill>
        </a:fill>
      </a:tcStyle>
    </a:wholeTbl>
    <a:band2H>
      <a:tcTxStyle/>
      <a:tcStyle>
        <a:tcBdr/>
        <a:fill>
          <a:solidFill>
            <a:srgbClr val="ED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FD9"/>
          </a:solidFill>
        </a:fill>
      </a:tcStyle>
    </a:wholeTbl>
    <a:band2H>
      <a:tcTxStyle/>
      <a:tcStyle>
        <a:tcBdr/>
        <a:fill>
          <a:solidFill>
            <a:srgbClr val="EEF0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3"/>
  </p:normalViewPr>
  <p:slideViewPr>
    <p:cSldViewPr snapToGrid="0" snapToObjects="1">
      <p:cViewPr>
        <p:scale>
          <a:sx n="90" d="100"/>
          <a:sy n="90" d="100"/>
        </p:scale>
        <p:origin x="816" y="-3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ta, Supriya" userId="S::supriya.ganta@famu.edu::9f06b6c1-c0cc-43e8-ab57-c2c8f67f459f" providerId="AD" clId="Web-{B14589FA-BB89-45C6-6F05-71AAE521B599}"/>
    <pc:docChg chg="modSld">
      <pc:chgData name="Ganta, Supriya" userId="S::supriya.ganta@famu.edu::9f06b6c1-c0cc-43e8-ab57-c2c8f67f459f" providerId="AD" clId="Web-{B14589FA-BB89-45C6-6F05-71AAE521B599}" dt="2020-08-24T15:21:10.031" v="3"/>
      <pc:docMkLst>
        <pc:docMk/>
      </pc:docMkLst>
      <pc:sldChg chg="addSp delSp modSp">
        <pc:chgData name="Ganta, Supriya" userId="S::supriya.ganta@famu.edu::9f06b6c1-c0cc-43e8-ab57-c2c8f67f459f" providerId="AD" clId="Web-{B14589FA-BB89-45C6-6F05-71AAE521B599}" dt="2020-08-24T15:21:10.031" v="3"/>
        <pc:sldMkLst>
          <pc:docMk/>
          <pc:sldMk cId="0" sldId="341"/>
        </pc:sldMkLst>
        <pc:spChg chg="add del mod">
          <ac:chgData name="Ganta, Supriya" userId="S::supriya.ganta@famu.edu::9f06b6c1-c0cc-43e8-ab57-c2c8f67f459f" providerId="AD" clId="Web-{B14589FA-BB89-45C6-6F05-71AAE521B599}" dt="2020-08-24T15:21:10.031" v="3"/>
          <ac:spMkLst>
            <pc:docMk/>
            <pc:sldMk cId="0" sldId="341"/>
            <ac:spMk id="5" creationId="{09845A09-3DC8-41CF-8D27-5AF5B9CAB8DD}"/>
          </ac:spMkLst>
        </pc:spChg>
        <pc:spChg chg="add del">
          <ac:chgData name="Ganta, Supriya" userId="S::supriya.ganta@famu.edu::9f06b6c1-c0cc-43e8-ab57-c2c8f67f459f" providerId="AD" clId="Web-{B14589FA-BB89-45C6-6F05-71AAE521B599}" dt="2020-08-24T15:21:08.234" v="2"/>
          <ac:spMkLst>
            <pc:docMk/>
            <pc:sldMk cId="0" sldId="341"/>
            <ac:spMk id="8" creationId="{F3EF1544-CFA5-430A-9CF1-B679C333C4EB}"/>
          </ac:spMkLst>
        </pc:spChg>
        <pc:spChg chg="add del">
          <ac:chgData name="Ganta, Supriya" userId="S::supriya.ganta@famu.edu::9f06b6c1-c0cc-43e8-ab57-c2c8f67f459f" providerId="AD" clId="Web-{B14589FA-BB89-45C6-6F05-71AAE521B599}" dt="2020-08-24T15:21:10.031" v="3"/>
          <ac:spMkLst>
            <pc:docMk/>
            <pc:sldMk cId="0" sldId="341"/>
            <ac:spMk id="530" creationId="{00000000-0000-0000-0000-000000000000}"/>
          </ac:spMkLst>
        </pc:spChg>
      </pc:sldChg>
    </pc:docChg>
  </pc:docChgLst>
  <pc:docChgLst>
    <pc:chgData name="Ray, Tevin J." userId="S::tevin.ray@famu.edu::c465ceb3-2b77-48b5-83d0-a5fed39223f5" providerId="AD" clId="Web-{E29A197B-EC29-420E-B5DD-2AA04FCC9ACB}"/>
    <pc:docChg chg="modSld">
      <pc:chgData name="Ray, Tevin J." userId="S::tevin.ray@famu.edu::c465ceb3-2b77-48b5-83d0-a5fed39223f5" providerId="AD" clId="Web-{E29A197B-EC29-420E-B5DD-2AA04FCC9ACB}" dt="2020-08-28T14:54:01.815" v="19" actId="1076"/>
      <pc:docMkLst>
        <pc:docMk/>
      </pc:docMkLst>
      <pc:sldChg chg="addSp modSp">
        <pc:chgData name="Ray, Tevin J." userId="S::tevin.ray@famu.edu::c465ceb3-2b77-48b5-83d0-a5fed39223f5" providerId="AD" clId="Web-{E29A197B-EC29-420E-B5DD-2AA04FCC9ACB}" dt="2020-08-28T14:52:29.627" v="1" actId="1076"/>
        <pc:sldMkLst>
          <pc:docMk/>
          <pc:sldMk cId="0" sldId="315"/>
        </pc:sldMkLst>
        <pc:picChg chg="add mod">
          <ac:chgData name="Ray, Tevin J." userId="S::tevin.ray@famu.edu::c465ceb3-2b77-48b5-83d0-a5fed39223f5" providerId="AD" clId="Web-{E29A197B-EC29-420E-B5DD-2AA04FCC9ACB}" dt="2020-08-28T14:52:29.627" v="1" actId="1076"/>
          <ac:picMkLst>
            <pc:docMk/>
            <pc:sldMk cId="0" sldId="315"/>
            <ac:picMk id="3" creationId="{E20132A9-921F-4994-AA3F-65B6528B2F61}"/>
          </ac:picMkLst>
        </pc:picChg>
      </pc:sldChg>
      <pc:sldChg chg="addSp modSp">
        <pc:chgData name="Ray, Tevin J." userId="S::tevin.ray@famu.edu::c465ceb3-2b77-48b5-83d0-a5fed39223f5" providerId="AD" clId="Web-{E29A197B-EC29-420E-B5DD-2AA04FCC9ACB}" dt="2020-08-28T14:52:45.221" v="4" actId="1076"/>
        <pc:sldMkLst>
          <pc:docMk/>
          <pc:sldMk cId="0" sldId="328"/>
        </pc:sldMkLst>
        <pc:picChg chg="add mod">
          <ac:chgData name="Ray, Tevin J." userId="S::tevin.ray@famu.edu::c465ceb3-2b77-48b5-83d0-a5fed39223f5" providerId="AD" clId="Web-{E29A197B-EC29-420E-B5DD-2AA04FCC9ACB}" dt="2020-08-28T14:52:45.221" v="4" actId="1076"/>
          <ac:picMkLst>
            <pc:docMk/>
            <pc:sldMk cId="0" sldId="328"/>
            <ac:picMk id="3" creationId="{BDBC34F2-36DC-4B9B-836D-05D968A50BF2}"/>
          </ac:picMkLst>
        </pc:picChg>
      </pc:sldChg>
      <pc:sldChg chg="addSp modSp">
        <pc:chgData name="Ray, Tevin J." userId="S::tevin.ray@famu.edu::c465ceb3-2b77-48b5-83d0-a5fed39223f5" providerId="AD" clId="Web-{E29A197B-EC29-420E-B5DD-2AA04FCC9ACB}" dt="2020-08-28T14:53:00.549" v="10" actId="14100"/>
        <pc:sldMkLst>
          <pc:docMk/>
          <pc:sldMk cId="0" sldId="335"/>
        </pc:sldMkLst>
        <pc:picChg chg="add mod">
          <ac:chgData name="Ray, Tevin J." userId="S::tevin.ray@famu.edu::c465ceb3-2b77-48b5-83d0-a5fed39223f5" providerId="AD" clId="Web-{E29A197B-EC29-420E-B5DD-2AA04FCC9ACB}" dt="2020-08-28T14:53:00.549" v="10" actId="14100"/>
          <ac:picMkLst>
            <pc:docMk/>
            <pc:sldMk cId="0" sldId="335"/>
            <ac:picMk id="3" creationId="{EA768A05-BBC3-4EA2-A48F-184958D9168D}"/>
          </ac:picMkLst>
        </pc:picChg>
      </pc:sldChg>
      <pc:sldChg chg="addSp modSp">
        <pc:chgData name="Ray, Tevin J." userId="S::tevin.ray@famu.edu::c465ceb3-2b77-48b5-83d0-a5fed39223f5" providerId="AD" clId="Web-{E29A197B-EC29-420E-B5DD-2AA04FCC9ACB}" dt="2020-08-28T14:54:01.815" v="19" actId="1076"/>
        <pc:sldMkLst>
          <pc:docMk/>
          <pc:sldMk cId="0" sldId="341"/>
        </pc:sldMkLst>
        <pc:picChg chg="add mod">
          <ac:chgData name="Ray, Tevin J." userId="S::tevin.ray@famu.edu::c465ceb3-2b77-48b5-83d0-a5fed39223f5" providerId="AD" clId="Web-{E29A197B-EC29-420E-B5DD-2AA04FCC9ACB}" dt="2020-08-28T14:54:01.815" v="19" actId="1076"/>
          <ac:picMkLst>
            <pc:docMk/>
            <pc:sldMk cId="0" sldId="341"/>
            <ac:picMk id="4" creationId="{F5324640-9E54-40FD-BB84-747100B7C8A3}"/>
          </ac:picMkLst>
        </pc:picChg>
      </pc:sldChg>
      <pc:sldChg chg="addSp modSp">
        <pc:chgData name="Ray, Tevin J." userId="S::tevin.ray@famu.edu::c465ceb3-2b77-48b5-83d0-a5fed39223f5" providerId="AD" clId="Web-{E29A197B-EC29-420E-B5DD-2AA04FCC9ACB}" dt="2020-08-28T14:53:34.112" v="12" actId="1076"/>
        <pc:sldMkLst>
          <pc:docMk/>
          <pc:sldMk cId="1164512308" sldId="359"/>
        </pc:sldMkLst>
        <pc:picChg chg="add mod">
          <ac:chgData name="Ray, Tevin J." userId="S::tevin.ray@famu.edu::c465ceb3-2b77-48b5-83d0-a5fed39223f5" providerId="AD" clId="Web-{E29A197B-EC29-420E-B5DD-2AA04FCC9ACB}" dt="2020-08-28T14:53:34.112" v="12" actId="1076"/>
          <ac:picMkLst>
            <pc:docMk/>
            <pc:sldMk cId="1164512308" sldId="359"/>
            <ac:picMk id="4" creationId="{E4D8EB95-2A26-4105-9DC8-627F2434CA28}"/>
          </ac:picMkLst>
        </pc:picChg>
      </pc:sldChg>
      <pc:sldChg chg="addSp modSp">
        <pc:chgData name="Ray, Tevin J." userId="S::tevin.ray@famu.edu::c465ceb3-2b77-48b5-83d0-a5fed39223f5" providerId="AD" clId="Web-{E29A197B-EC29-420E-B5DD-2AA04FCC9ACB}" dt="2020-08-28T14:53:48.190" v="16" actId="1076"/>
        <pc:sldMkLst>
          <pc:docMk/>
          <pc:sldMk cId="314714907" sldId="371"/>
        </pc:sldMkLst>
        <pc:picChg chg="add mod">
          <ac:chgData name="Ray, Tevin J." userId="S::tevin.ray@famu.edu::c465ceb3-2b77-48b5-83d0-a5fed39223f5" providerId="AD" clId="Web-{E29A197B-EC29-420E-B5DD-2AA04FCC9ACB}" dt="2020-08-28T14:53:48.190" v="16" actId="1076"/>
          <ac:picMkLst>
            <pc:docMk/>
            <pc:sldMk cId="314714907" sldId="371"/>
            <ac:picMk id="3" creationId="{B00AAED1-ACD6-4A40-A846-FCD177C0ACED}"/>
          </ac:picMkLst>
        </pc:picChg>
      </pc:sldChg>
    </pc:docChg>
  </pc:docChgLst>
  <pc:docChgLst>
    <pc:chgData name="Ray, Tevin J." userId="S::tevin.ray@famu.edu::c465ceb3-2b77-48b5-83d0-a5fed39223f5" providerId="AD" clId="Web-{F58C32B7-7081-3F01-B351-1CD9A0A68693}"/>
    <pc:docChg chg="modSld">
      <pc:chgData name="Ray, Tevin J." userId="S::tevin.ray@famu.edu::c465ceb3-2b77-48b5-83d0-a5fed39223f5" providerId="AD" clId="Web-{F58C32B7-7081-3F01-B351-1CD9A0A68693}" dt="2020-08-28T14:25:18.600" v="1" actId="20577"/>
      <pc:docMkLst>
        <pc:docMk/>
      </pc:docMkLst>
      <pc:sldChg chg="modSp">
        <pc:chgData name="Ray, Tevin J." userId="S::tevin.ray@famu.edu::c465ceb3-2b77-48b5-83d0-a5fed39223f5" providerId="AD" clId="Web-{F58C32B7-7081-3F01-B351-1CD9A0A68693}" dt="2020-08-28T14:25:18.600" v="0" actId="20577"/>
        <pc:sldMkLst>
          <pc:docMk/>
          <pc:sldMk cId="0" sldId="256"/>
        </pc:sldMkLst>
        <pc:spChg chg="mod">
          <ac:chgData name="Ray, Tevin J." userId="S::tevin.ray@famu.edu::c465ceb3-2b77-48b5-83d0-a5fed39223f5" providerId="AD" clId="Web-{F58C32B7-7081-3F01-B351-1CD9A0A68693}" dt="2020-08-28T14:25:18.600" v="0" actId="20577"/>
          <ac:spMkLst>
            <pc:docMk/>
            <pc:sldMk cId="0" sldId="256"/>
            <ac:spMk id="169"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6-12T09:42:41.393" idx="1">
    <p:pos x="5610" y="1672"/>
    <p:text>If the employee adds additional accomplishments to the performance document, the Manager will receive an emal notification that an accomplishment has been added.  The Manager will review the special accomplishment added and will have the ability to edit the details and can also delete the special accomplishment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380C20-07D4-4D72-97DB-8F99AC599C4C}" type="datetimeFigureOut">
              <a:rPr lang="en-US" smtClean="0"/>
              <a:t>9/10/2020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A5EE81-4553-453E-8375-A8EB983B95DF}" type="slidenum">
              <a:rPr lang="en-US" smtClean="0"/>
              <a:t>‹#›</a:t>
            </a:fld>
            <a:endParaRPr lang="en-US"/>
          </a:p>
        </p:txBody>
      </p:sp>
    </p:spTree>
    <p:extLst>
      <p:ext uri="{BB962C8B-B14F-4D97-AF65-F5344CB8AC3E}">
        <p14:creationId xmlns:p14="http://schemas.microsoft.com/office/powerpoint/2010/main" val="396830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65" name="Shape 16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1589131932"/>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The University has invested in Oracle’s PeopleSoft suite of applications as its Enterprise Resource Planning (ERP) systems. The </a:t>
            </a:r>
            <a:r>
              <a:rPr err="1"/>
              <a:t>iRattler</a:t>
            </a:r>
            <a:r>
              <a:rPr b="1"/>
              <a:t> </a:t>
            </a:r>
            <a:r>
              <a:t>Human Capital Management (HCM) application administers the University’s Human Resources, Benefits, and Payroll. The HCM application will be upgraded to v9.2 and </a:t>
            </a:r>
            <a:r>
              <a:rPr err="1"/>
              <a:t>PeopleTools</a:t>
            </a:r>
            <a:r>
              <a:t> 8.56.04.</a:t>
            </a:r>
          </a:p>
          <a:p>
            <a:r>
              <a:t> </a:t>
            </a:r>
          </a:p>
          <a:p>
            <a:r>
              <a:t>Upgrading the application provides the opportunity for the transformation of business processes, elimination of manual processes and includes several customizations, streamlining of workflow, and the introduction of a more user-friendly system. In addition, the University will leverage new features and improved functionality such as mobility enhancements and fluid mechanisms, to provide improved customer service.</a:t>
            </a:r>
          </a:p>
          <a:p>
            <a:r>
              <a:t> </a:t>
            </a:r>
          </a:p>
          <a:p>
            <a:r>
              <a:t>Further, the University will use the upgrade to assess its current business environment and identifying opportunities for improvement, automation, integration and better reporting. This upgrade will also ensure the University has Oracle support for the application software.</a:t>
            </a:r>
          </a:p>
        </p:txBody>
      </p:sp>
    </p:spTree>
    <p:extLst>
      <p:ext uri="{BB962C8B-B14F-4D97-AF65-F5344CB8AC3E}">
        <p14:creationId xmlns:p14="http://schemas.microsoft.com/office/powerpoint/2010/main" val="278700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make a mistake, don’t worry, the Manager will have the ability to edit the details and to also delete a responsibility while in the define criteria phase of the review process</a:t>
            </a:r>
          </a:p>
        </p:txBody>
      </p:sp>
    </p:spTree>
    <p:extLst>
      <p:ext uri="{BB962C8B-B14F-4D97-AF65-F5344CB8AC3E}">
        <p14:creationId xmlns:p14="http://schemas.microsoft.com/office/powerpoint/2010/main" val="409773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 will have the ability to add an employee goal.  </a:t>
            </a:r>
          </a:p>
          <a:p>
            <a:endParaRPr lang="en-US"/>
          </a:p>
          <a:p>
            <a:r>
              <a:rPr lang="en-US"/>
              <a:t>Please note that adding a Goal is optional and is not required for the Employee Performance Evaluation</a:t>
            </a:r>
          </a:p>
        </p:txBody>
      </p:sp>
    </p:spTree>
    <p:extLst>
      <p:ext uri="{BB962C8B-B14F-4D97-AF65-F5344CB8AC3E}">
        <p14:creationId xmlns:p14="http://schemas.microsoft.com/office/powerpoint/2010/main" val="366249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adding a Goal, you should add a title for the goal, description, is there a way to measure the goal, if so, you would add a measurement.  </a:t>
            </a:r>
          </a:p>
          <a:p>
            <a:endParaRPr lang="en-US"/>
          </a:p>
          <a:p>
            <a:r>
              <a:rPr lang="en-US"/>
              <a:t>If you know the status you will enter a status of “Not Started”, “In Progress”, or “Not Applicable”.  </a:t>
            </a:r>
          </a:p>
          <a:p>
            <a:endParaRPr lang="en-US"/>
          </a:p>
          <a:p>
            <a:r>
              <a:rPr lang="en-US"/>
              <a:t>If you select status of “In Progress”, you may want to provide a Percent Complete value.  If this goal should be completed by a certain date, you may want to provide the date in which it should be completed.</a:t>
            </a:r>
          </a:p>
        </p:txBody>
      </p:sp>
    </p:spTree>
    <p:extLst>
      <p:ext uri="{BB962C8B-B14F-4D97-AF65-F5344CB8AC3E}">
        <p14:creationId xmlns:p14="http://schemas.microsoft.com/office/powerpoint/2010/main" val="4226341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 will add any special accomplishments for the employee if it is appropriate.  </a:t>
            </a:r>
          </a:p>
        </p:txBody>
      </p:sp>
    </p:spTree>
    <p:extLst>
      <p:ext uri="{BB962C8B-B14F-4D97-AF65-F5344CB8AC3E}">
        <p14:creationId xmlns:p14="http://schemas.microsoft.com/office/powerpoint/2010/main" val="430903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Managers will add a title and description when adding a special accomplishment.  Please note that the adding of a goal and special accomplishment is optional and is not required.  </a:t>
            </a:r>
          </a:p>
          <a:p>
            <a:endParaRPr lang="en-US"/>
          </a:p>
          <a:p>
            <a:r>
              <a:rPr lang="en-US"/>
              <a:t>Once you have completed adding all of the criteria, you will notify the employee via email, or phone and ask the employee to review the criteria and add any additional goals or accomplishments.</a:t>
            </a:r>
          </a:p>
        </p:txBody>
      </p:sp>
    </p:spTree>
    <p:extLst>
      <p:ext uri="{BB962C8B-B14F-4D97-AF65-F5344CB8AC3E}">
        <p14:creationId xmlns:p14="http://schemas.microsoft.com/office/powerpoint/2010/main" val="405509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Manager has completed entering the Responsibilities, Goals, and Accomplishments, the manager may notify the employee.  </a:t>
            </a:r>
          </a:p>
          <a:p>
            <a:endParaRPr lang="en-US" dirty="0"/>
          </a:p>
          <a:p>
            <a:r>
              <a:rPr lang="en-US" dirty="0"/>
              <a:t>This notification can be via outlook email, phone call, or via PeopleSoft application by clicking on the Notify link.</a:t>
            </a:r>
          </a:p>
        </p:txBody>
      </p:sp>
    </p:spTree>
    <p:extLst>
      <p:ext uri="{BB962C8B-B14F-4D97-AF65-F5344CB8AC3E}">
        <p14:creationId xmlns:p14="http://schemas.microsoft.com/office/powerpoint/2010/main" val="455731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the employee’s email address and type a message to the employee that you would like for them to access his/her performance document and add any additional goals or accomplishments.</a:t>
            </a:r>
          </a:p>
        </p:txBody>
      </p:sp>
    </p:spTree>
    <p:extLst>
      <p:ext uri="{BB962C8B-B14F-4D97-AF65-F5344CB8AC3E}">
        <p14:creationId xmlns:p14="http://schemas.microsoft.com/office/powerpoint/2010/main" val="1509866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If the employee adds additional accomplishments to the performance document, the Manager will receive an </a:t>
            </a:r>
            <a:r>
              <a:rPr lang="en-US" dirty="0" err="1"/>
              <a:t>emal</a:t>
            </a:r>
            <a:r>
              <a:rPr lang="en-US" dirty="0"/>
              <a:t> notification that an accomplishment has been added.  The Manager will review the special accomplishment added and will have the ability to edit the details and can also delete the special accomplishment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If the employee adds any additional goals and/or accomplishments the Manager will receive an email notification that a goal or accomplishment has been added</a:t>
            </a:r>
          </a:p>
          <a:p>
            <a:endParaRPr lang="en-US" dirty="0"/>
          </a:p>
          <a:p>
            <a:r>
              <a:rPr lang="en-US" dirty="0"/>
              <a:t>The Manager will access the employee performance document to review all items entered by the employee.  The manager will have the ability to edit the details or delete an item that may have been added by the employee.</a:t>
            </a:r>
          </a:p>
        </p:txBody>
      </p:sp>
    </p:spTree>
    <p:extLst>
      <p:ext uri="{BB962C8B-B14F-4D97-AF65-F5344CB8AC3E}">
        <p14:creationId xmlns:p14="http://schemas.microsoft.com/office/powerpoint/2010/main" val="183011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Manager will review all sections one more time, setup time to meet and review with the employee before approving the criteria.  </a:t>
            </a:r>
          </a:p>
          <a:p>
            <a:endParaRPr lang="en-US" dirty="0"/>
          </a:p>
        </p:txBody>
      </p:sp>
    </p:spTree>
    <p:extLst>
      <p:ext uri="{BB962C8B-B14F-4D97-AF65-F5344CB8AC3E}">
        <p14:creationId xmlns:p14="http://schemas.microsoft.com/office/powerpoint/2010/main" val="516793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Once the criteria is confirmed, the Define Criteria step is considered finalized.  </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To make changes, the Manager will need to reopen the criteria.</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Additionally, the employee will no longer have access to add content to the performance document.</a:t>
            </a:r>
          </a:p>
        </p:txBody>
      </p:sp>
    </p:spTree>
    <p:extLst>
      <p:ext uri="{BB962C8B-B14F-4D97-AF65-F5344CB8AC3E}">
        <p14:creationId xmlns:p14="http://schemas.microsoft.com/office/powerpoint/2010/main" val="4092424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67017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The Manager has the option to invite others within your organization to participate in the performance review of an employee.  This may be an indirect report such as a Supervisor, Team Lead, Customer, etc.</a:t>
            </a:r>
            <a:endParaRPr/>
          </a:p>
        </p:txBody>
      </p:sp>
    </p:spTree>
    <p:extLst>
      <p:ext uri="{BB962C8B-B14F-4D97-AF65-F5344CB8AC3E}">
        <p14:creationId xmlns:p14="http://schemas.microsoft.com/office/powerpoint/2010/main" val="1062359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 will click on the Add Nominee link to add a Nominee.  A Manager can invite up to 5 individuals to participate in the performance evaluation of an Employee</a:t>
            </a:r>
          </a:p>
        </p:txBody>
      </p:sp>
    </p:spTree>
    <p:extLst>
      <p:ext uri="{BB962C8B-B14F-4D97-AF65-F5344CB8AC3E}">
        <p14:creationId xmlns:p14="http://schemas.microsoft.com/office/powerpoint/2010/main" val="59674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selecting the Nominee(s), the manager will submit the request. </a:t>
            </a:r>
          </a:p>
          <a:p>
            <a:endParaRPr lang="en-US"/>
          </a:p>
          <a:p>
            <a:r>
              <a:rPr lang="en-US"/>
              <a:t>Once submitted, all individuals will receive an email notification indicating that they have been invited to participate in the evaluation.</a:t>
            </a:r>
          </a:p>
          <a:p>
            <a:endParaRPr lang="en-US"/>
          </a:p>
          <a:p>
            <a:r>
              <a:rPr lang="en-US"/>
              <a:t>The employee will have the option to accept or decline the invite.  If accepted or declined, the Manager will receive an email notification stating the decision of the Nominee.</a:t>
            </a:r>
          </a:p>
        </p:txBody>
      </p:sp>
    </p:spTree>
    <p:extLst>
      <p:ext uri="{BB962C8B-B14F-4D97-AF65-F5344CB8AC3E}">
        <p14:creationId xmlns:p14="http://schemas.microsoft.com/office/powerpoint/2010/main" val="338141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The Manager will have the ability to track and manage the nomination requests.  </a:t>
            </a:r>
            <a:endParaRPr/>
          </a:p>
        </p:txBody>
      </p:sp>
    </p:spTree>
    <p:extLst>
      <p:ext uri="{BB962C8B-B14F-4D97-AF65-F5344CB8AC3E}">
        <p14:creationId xmlns:p14="http://schemas.microsoft.com/office/powerpoint/2010/main" val="248581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 will have the ability to view the nomination requests that were sent for the employee review.  You can see if the invite was accepted or if the invite is still pending.  </a:t>
            </a:r>
          </a:p>
          <a:p>
            <a:endParaRPr lang="en-US"/>
          </a:p>
          <a:p>
            <a:r>
              <a:rPr lang="en-US"/>
              <a:t>If there is a request still pending the Manager can cancel the request or they may just want to reach out to the participant to let them know that you have requested feedback from them before cancelling the request.</a:t>
            </a:r>
          </a:p>
        </p:txBody>
      </p:sp>
    </p:spTree>
    <p:extLst>
      <p:ext uri="{BB962C8B-B14F-4D97-AF65-F5344CB8AC3E}">
        <p14:creationId xmlns:p14="http://schemas.microsoft.com/office/powerpoint/2010/main" val="174207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When the Nominee completes the Nominee Evaluation, the Manager will receive an email notification that the nominee-evaluation has been completed. Manager can the review the Nominee’s evaluation of the employee.</a:t>
            </a:r>
            <a:endParaRPr/>
          </a:p>
        </p:txBody>
      </p:sp>
    </p:spTree>
    <p:extLst>
      <p:ext uri="{BB962C8B-B14F-4D97-AF65-F5344CB8AC3E}">
        <p14:creationId xmlns:p14="http://schemas.microsoft.com/office/powerpoint/2010/main" val="3948185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 Manager will access and review the Nominee’s evaluation by clicking on the Review Participant Evaluations link from the Steps and Tasks to the left of the employee’s evaluation.</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The Nominee Evaluation will pop up in another window so you may want to ensure that your popup blocker is disabled.  </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If you run into issues with popup blocker, please contact the Help Desk</a:t>
            </a:r>
          </a:p>
          <a:p>
            <a:endParaRPr lang="en-US"/>
          </a:p>
        </p:txBody>
      </p:sp>
    </p:spTree>
    <p:extLst>
      <p:ext uri="{BB962C8B-B14F-4D97-AF65-F5344CB8AC3E}">
        <p14:creationId xmlns:p14="http://schemas.microsoft.com/office/powerpoint/2010/main" val="3503653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Manager can begin completing the Manager’s evaluation at any time after the Define Criteria phase is complete but should wait until the Nominee evaluation and Employee self-evaluation have been completed.  </a:t>
            </a:r>
          </a:p>
          <a:p>
            <a:endParaRPr lang="en-US"/>
          </a:p>
          <a:p>
            <a:r>
              <a:rPr lang="en-US"/>
              <a:t>The Manager’s evaluation provides a 360 degree feedback view for the Manager.  This means that the Manager is able to view the Employee and Nominee(s) ratings and comments before assigning the Manager rating and comments.</a:t>
            </a:r>
          </a:p>
          <a:p>
            <a:endParaRPr lang="en-US"/>
          </a:p>
          <a:p>
            <a:r>
              <a:rPr lang="en-US"/>
              <a:t>If the due date for the completion of the self evaluation is approaching the manager may want to reach out to the employee via email or phone to ask that the employee completes the self-evaluation</a:t>
            </a:r>
            <a:endParaRPr/>
          </a:p>
        </p:txBody>
      </p:sp>
    </p:spTree>
    <p:extLst>
      <p:ext uri="{BB962C8B-B14F-4D97-AF65-F5344CB8AC3E}">
        <p14:creationId xmlns:p14="http://schemas.microsoft.com/office/powerpoint/2010/main" val="1206229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employee completes the self evaluation, the manager will receive an email notification that the employee self evaluation have been completed.  </a:t>
            </a:r>
          </a:p>
          <a:p>
            <a:endParaRPr lang="en-US"/>
          </a:p>
          <a:p>
            <a:r>
              <a:rPr lang="en-US"/>
              <a:t>If the Employee does not complete the self evaluation by the due date, the manager can still move forward with the managers evaluation without the employee evaluation</a:t>
            </a:r>
          </a:p>
        </p:txBody>
      </p:sp>
    </p:spTree>
    <p:extLst>
      <p:ext uri="{BB962C8B-B14F-4D97-AF65-F5344CB8AC3E}">
        <p14:creationId xmlns:p14="http://schemas.microsoft.com/office/powerpoint/2010/main" val="4216364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 important thing to remember is that Managers will have total ability to keep the performance evaluation steps moving to meet the due date requirements</a:t>
            </a:r>
          </a:p>
          <a:p>
            <a:endParaRPr/>
          </a:p>
        </p:txBody>
      </p:sp>
    </p:spTree>
    <p:extLst>
      <p:ext uri="{BB962C8B-B14F-4D97-AF65-F5344CB8AC3E}">
        <p14:creationId xmlns:p14="http://schemas.microsoft.com/office/powerpoint/2010/main" val="88839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a:t>Define Criteria is the first step in the Performance process where the Manager and Employee will define the criteria in which the employee will be rated on.</a:t>
            </a:r>
          </a:p>
          <a:p>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When HR creates the performance evaluations, The Manager will receive an email notification.  </a:t>
            </a:r>
          </a:p>
          <a:p>
            <a:pPr marL="0" marR="0" lvl="0" indent="0" defTabSz="914400" eaLnBrk="1" fontAlgn="auto" latinLnBrk="0" hangingPunct="1">
              <a:lnSpc>
                <a:spcPct val="100000"/>
              </a:lnSpc>
              <a:spcBef>
                <a:spcPts val="0"/>
              </a:spcBef>
              <a:spcAft>
                <a:spcPts val="0"/>
              </a:spcAft>
              <a:buClrTx/>
              <a:buSzTx/>
              <a:buFontTx/>
              <a:buNone/>
              <a:tabLst/>
              <a:defRPr/>
            </a:pPr>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a:t>Once the evaluations have been created the manager can access team performance documents and begin the Define Criteria Phase</a:t>
            </a:r>
          </a:p>
          <a:p>
            <a:endParaRPr/>
          </a:p>
        </p:txBody>
      </p:sp>
    </p:spTree>
    <p:extLst>
      <p:ext uri="{BB962C8B-B14F-4D97-AF65-F5344CB8AC3E}">
        <p14:creationId xmlns:p14="http://schemas.microsoft.com/office/powerpoint/2010/main" val="29895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 will begin to add a rating and a comment for each item within each section.</a:t>
            </a:r>
          </a:p>
        </p:txBody>
      </p:sp>
    </p:spTree>
    <p:extLst>
      <p:ext uri="{BB962C8B-B14F-4D97-AF65-F5344CB8AC3E}">
        <p14:creationId xmlns:p14="http://schemas.microsoft.com/office/powerpoint/2010/main" val="3743433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Manager is adding ratings and comments, the Manager can review the Employee and Nominee(s) ratings and comments.  This provides for the 360 degree feedback.</a:t>
            </a:r>
          </a:p>
          <a:p>
            <a:endParaRPr lang="en-US"/>
          </a:p>
          <a:p>
            <a:r>
              <a:rPr lang="en-US"/>
              <a:t>Manager’s may add an attachment if needed as part of the evaluation process.</a:t>
            </a:r>
          </a:p>
          <a:p>
            <a:endParaRPr lang="en-US"/>
          </a:p>
          <a:p>
            <a:r>
              <a:rPr lang="en-US"/>
              <a:t>Always remember to click the save button to save your work.</a:t>
            </a:r>
          </a:p>
        </p:txBody>
      </p:sp>
    </p:spTree>
    <p:extLst>
      <p:ext uri="{BB962C8B-B14F-4D97-AF65-F5344CB8AC3E}">
        <p14:creationId xmlns:p14="http://schemas.microsoft.com/office/powerpoint/2010/main" val="2152128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manager has completed the manager’s evaluation, they will share this information with the Employee by clicking on the “Share with Employee” button.</a:t>
            </a:r>
          </a:p>
          <a:p>
            <a:endParaRPr lang="en-US"/>
          </a:p>
          <a:p>
            <a:r>
              <a:rPr lang="en-US"/>
              <a:t>Once shared with employee, the manager will schedule an in-person meeting with the employee to review and discuss together.</a:t>
            </a:r>
          </a:p>
          <a:p>
            <a:endParaRPr lang="en-US"/>
          </a:p>
          <a:p>
            <a:endParaRPr lang="en-US"/>
          </a:p>
        </p:txBody>
      </p:sp>
    </p:spTree>
    <p:extLst>
      <p:ext uri="{BB962C8B-B14F-4D97-AF65-F5344CB8AC3E}">
        <p14:creationId xmlns:p14="http://schemas.microsoft.com/office/powerpoint/2010/main" val="2484992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meeting has taken place, the Manager will request acknowledgement of the performance document from the Employee.</a:t>
            </a:r>
          </a:p>
          <a:p>
            <a:endParaRPr lang="en-US"/>
          </a:p>
          <a:p>
            <a:r>
              <a:rPr lang="en-US"/>
              <a:t>Once the Employee has acknowledged the performance document, the Manager will receive an email that the document has been formally acknowledged.</a:t>
            </a:r>
          </a:p>
        </p:txBody>
      </p:sp>
    </p:spTree>
    <p:extLst>
      <p:ext uri="{BB962C8B-B14F-4D97-AF65-F5344CB8AC3E}">
        <p14:creationId xmlns:p14="http://schemas.microsoft.com/office/powerpoint/2010/main" val="228961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Manager has requested acknowledgement from the Employee and the employee has not acknowledged the document by due date, the Manager has the ability to override the employee acknowledgement.</a:t>
            </a:r>
          </a:p>
          <a:p>
            <a:endParaRPr lang="en-US"/>
          </a:p>
          <a:p>
            <a:r>
              <a:rPr lang="en-US"/>
              <a:t>This is important because all of the steps within the performance document have due dates and you may have to override the acknowledgement in order to keep the performance process moving.</a:t>
            </a:r>
          </a:p>
        </p:txBody>
      </p:sp>
    </p:spTree>
    <p:extLst>
      <p:ext uri="{BB962C8B-B14F-4D97-AF65-F5344CB8AC3E}">
        <p14:creationId xmlns:p14="http://schemas.microsoft.com/office/powerpoint/2010/main" val="168839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overriding an Employee Acknowledgement, the Manager will select one of the two reasons prior to confirming the override of the employee acknowledgement</a:t>
            </a:r>
          </a:p>
        </p:txBody>
      </p:sp>
    </p:spTree>
    <p:extLst>
      <p:ext uri="{BB962C8B-B14F-4D97-AF65-F5344CB8AC3E}">
        <p14:creationId xmlns:p14="http://schemas.microsoft.com/office/powerpoint/2010/main" val="195443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performance evaluation is acknowledged via Employee Acknowledgement or Override of the acknowledgement, the Manager will then submit the evaluation for approval from next level manager</a:t>
            </a:r>
          </a:p>
          <a:p>
            <a:endParaRPr lang="en-US"/>
          </a:p>
          <a:p>
            <a:r>
              <a:rPr lang="en-US"/>
              <a:t>Notification is received when document has been approved. </a:t>
            </a:r>
          </a:p>
        </p:txBody>
      </p:sp>
    </p:spTree>
    <p:extLst>
      <p:ext uri="{BB962C8B-B14F-4D97-AF65-F5344CB8AC3E}">
        <p14:creationId xmlns:p14="http://schemas.microsoft.com/office/powerpoint/2010/main" val="484134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approved the system will close the performance document and the evaluation is considered closed.  Manager can now access the performance review from within Manager Self Service, Team Performance, Historical Documents.</a:t>
            </a:r>
          </a:p>
        </p:txBody>
      </p:sp>
    </p:spTree>
    <p:extLst>
      <p:ext uri="{BB962C8B-B14F-4D97-AF65-F5344CB8AC3E}">
        <p14:creationId xmlns:p14="http://schemas.microsoft.com/office/powerpoint/2010/main" val="1537477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ePerformance Guide 101 in the go to resource for everything relating to ePerformance. Some of the topics you will find inside the guide is an overview of the ePerformance process; a summary of what’s changed from the manual process; a step-by-step  training guide for the manger and employee; frequently asked questions – when learning a new process, many employees will have the same questions.  The FAQs is the place to see what questions have been asked and the answers to those questions; The ePerformance Guide 101 also has links to other helpful resources such as FAMU Regulations that govern the ePerformance process and related collective bargaining agreements (CBAs). Additionally, you have as a resource the Human Resources website where the ePerformance Guide 101 resides. Lastly, you have a list of HR contacts for ePerformance when you aren’t able to find answers using  the ePerformance Guide 101 or HR website.</a:t>
            </a:r>
          </a:p>
        </p:txBody>
      </p:sp>
    </p:spTree>
    <p:extLst>
      <p:ext uri="{BB962C8B-B14F-4D97-AF65-F5344CB8AC3E}">
        <p14:creationId xmlns:p14="http://schemas.microsoft.com/office/powerpoint/2010/main" val="1928936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45690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Managers will access performance documents via Manager Self Service.  </a:t>
            </a:r>
          </a:p>
          <a:p>
            <a:endParaRPr lang="en-US"/>
          </a:p>
          <a:p>
            <a:r>
              <a:rPr lang="en-US"/>
              <a:t>Click on Manager Self Service tile, click on Team Performance, you should be able to view current documents for those employees that report directly to you.</a:t>
            </a:r>
          </a:p>
        </p:txBody>
      </p:sp>
    </p:spTree>
    <p:extLst>
      <p:ext uri="{BB962C8B-B14F-4D97-AF65-F5344CB8AC3E}">
        <p14:creationId xmlns:p14="http://schemas.microsoft.com/office/powerpoint/2010/main" val="2745430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23270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access a document click on the employee’s name.  This will take you to the Define Criteria page</a:t>
            </a:r>
          </a:p>
        </p:txBody>
      </p:sp>
    </p:spTree>
    <p:extLst>
      <p:ext uri="{BB962C8B-B14F-4D97-AF65-F5344CB8AC3E}">
        <p14:creationId xmlns:p14="http://schemas.microsoft.com/office/powerpoint/2010/main" val="190688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The manager will review the Behavioral criteria.  To do this click on expand to view all content</a:t>
            </a:r>
          </a:p>
          <a:p>
            <a:endParaRPr lang="en-US"/>
          </a:p>
          <a:p>
            <a:r>
              <a:rPr lang="en-US"/>
              <a:t>Behavioral content is defined by leadership and cannot be modified.</a:t>
            </a:r>
          </a:p>
        </p:txBody>
      </p:sp>
    </p:spTree>
    <p:extLst>
      <p:ext uri="{BB962C8B-B14F-4D97-AF65-F5344CB8AC3E}">
        <p14:creationId xmlns:p14="http://schemas.microsoft.com/office/powerpoint/2010/main" val="249823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 will add the responsibilities to the performance document.  </a:t>
            </a:r>
          </a:p>
          <a:p>
            <a:endParaRPr lang="en-US"/>
          </a:p>
          <a:p>
            <a:r>
              <a:rPr lang="en-US"/>
              <a:t>The responsibilities must be added based on the employee’s Job Description.  Please note that responsibilities are required.</a:t>
            </a:r>
          </a:p>
          <a:p>
            <a:endParaRPr lang="en-US"/>
          </a:p>
          <a:p>
            <a:r>
              <a:rPr lang="en-US"/>
              <a:t>If the responsibilities do not match the job description, now is the time to update the job description and contact HR</a:t>
            </a:r>
          </a:p>
        </p:txBody>
      </p:sp>
    </p:spTree>
    <p:extLst>
      <p:ext uri="{BB962C8B-B14F-4D97-AF65-F5344CB8AC3E}">
        <p14:creationId xmlns:p14="http://schemas.microsoft.com/office/powerpoint/2010/main" val="198744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adding a responsibility, you will initially select “Add your own responsibility”.  </a:t>
            </a:r>
          </a:p>
          <a:p>
            <a:endParaRPr lang="en-US"/>
          </a:p>
          <a:p>
            <a:r>
              <a:rPr lang="en-US"/>
              <a:t>Once you have added the responsibilities for one performance document and you have subsequent employee’s that have the same job description, you can select the “Copy responsibility from My Teams Documents”</a:t>
            </a:r>
          </a:p>
        </p:txBody>
      </p:sp>
    </p:spTree>
    <p:extLst>
      <p:ext uri="{BB962C8B-B14F-4D97-AF65-F5344CB8AC3E}">
        <p14:creationId xmlns:p14="http://schemas.microsoft.com/office/powerpoint/2010/main" val="214051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Manager will either type, or copy and paste each responsibility into the performance document from the Job Description</a:t>
            </a:r>
          </a:p>
        </p:txBody>
      </p:sp>
    </p:spTree>
    <p:extLst>
      <p:ext uri="{BB962C8B-B14F-4D97-AF65-F5344CB8AC3E}">
        <p14:creationId xmlns:p14="http://schemas.microsoft.com/office/powerpoint/2010/main" val="221625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2"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3"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14" name="Body Level One…"/>
          <p:cNvSpPr txBox="1">
            <a:spLocks noGrp="1"/>
          </p:cNvSpPr>
          <p:nvPr>
            <p:ph type="body" sz="quarter" idx="1"/>
          </p:nvPr>
        </p:nvSpPr>
        <p:spPr>
          <a:xfrm>
            <a:off x="825038" y="4455621"/>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15"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1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6" name="Title Text"/>
          <p:cNvSpPr txBox="1">
            <a:spLocks noGrp="1"/>
          </p:cNvSpPr>
          <p:nvPr>
            <p:ph type="title"/>
          </p:nvPr>
        </p:nvSpPr>
        <p:spPr>
          <a:prstGeom prst="rect">
            <a:avLst/>
          </a:prstGeom>
        </p:spPr>
        <p:txBody>
          <a:bodyPr/>
          <a:lstStyle/>
          <a:p>
            <a:r>
              <a:t>Title Text</a:t>
            </a:r>
          </a:p>
        </p:txBody>
      </p:sp>
      <p:sp>
        <p:nvSpPr>
          <p:cNvPr id="11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54" name="Group 7"/>
          <p:cNvGrpSpPr/>
          <p:nvPr/>
        </p:nvGrpSpPr>
        <p:grpSpPr>
          <a:xfrm>
            <a:off x="0" y="857250"/>
            <a:ext cx="9144001" cy="5143500"/>
            <a:chOff x="0" y="0"/>
            <a:chExt cx="9144000" cy="5143500"/>
          </a:xfrm>
        </p:grpSpPr>
        <p:sp>
          <p:nvSpPr>
            <p:cNvPr id="145" name="Rectangle 6"/>
            <p:cNvSpPr/>
            <p:nvPr/>
          </p:nvSpPr>
          <p:spPr>
            <a:xfrm>
              <a:off x="0" y="0"/>
              <a:ext cx="9144000" cy="5143500"/>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6" name="Oval 12"/>
            <p:cNvSpPr/>
            <p:nvPr/>
          </p:nvSpPr>
          <p:spPr>
            <a:xfrm>
              <a:off x="-1" y="2000250"/>
              <a:ext cx="3143251" cy="314325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7" name="Oval 14"/>
            <p:cNvSpPr/>
            <p:nvPr/>
          </p:nvSpPr>
          <p:spPr>
            <a:xfrm>
              <a:off x="-1" y="2171700"/>
              <a:ext cx="1771651" cy="177165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8" name="Oval 17"/>
            <p:cNvSpPr/>
            <p:nvPr/>
          </p:nvSpPr>
          <p:spPr>
            <a:xfrm>
              <a:off x="6456758" y="4400550"/>
              <a:ext cx="742951" cy="74295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9" name="Oval 15"/>
            <p:cNvSpPr/>
            <p:nvPr/>
          </p:nvSpPr>
          <p:spPr>
            <a:xfrm>
              <a:off x="6456758" y="1257300"/>
              <a:ext cx="2114551" cy="211455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0" name="Oval 16"/>
            <p:cNvSpPr/>
            <p:nvPr/>
          </p:nvSpPr>
          <p:spPr>
            <a:xfrm>
              <a:off x="5999558" y="6347"/>
              <a:ext cx="1200151" cy="120015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1" name="Freeform 5"/>
            <p:cNvSpPr/>
            <p:nvPr/>
          </p:nvSpPr>
          <p:spPr>
            <a:xfrm rot="21010067">
              <a:off x="6368213" y="1348137"/>
              <a:ext cx="2474556" cy="330696"/>
            </a:xfrm>
            <a:custGeom>
              <a:avLst/>
              <a:gdLst/>
              <a:ahLst/>
              <a:cxnLst>
                <a:cxn ang="0">
                  <a:pos x="wd2" y="hd2"/>
                </a:cxn>
                <a:cxn ang="5400000">
                  <a:pos x="wd2" y="hd2"/>
                </a:cxn>
                <a:cxn ang="10800000">
                  <a:pos x="wd2" y="hd2"/>
                </a:cxn>
                <a:cxn ang="16200000">
                  <a:pos x="wd2" y="hd2"/>
                </a:cxn>
              </a:cxnLst>
              <a:rect l="0" t="0" r="r" b="b"/>
              <a:pathLst>
                <a:path w="21600" h="21572"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2" name="Freeform 5"/>
            <p:cNvSpPr/>
            <p:nvPr/>
          </p:nvSpPr>
          <p:spPr>
            <a:xfrm>
              <a:off x="344629" y="1399803"/>
              <a:ext cx="8458201" cy="3400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3" name="Freeform 5"/>
            <p:cNvSpPr/>
            <p:nvPr/>
          </p:nvSpPr>
          <p:spPr>
            <a:xfrm>
              <a:off x="0" y="1190"/>
              <a:ext cx="9144001" cy="51423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grpSp>
      <p:sp>
        <p:nvSpPr>
          <p:cNvPr id="155" name="Rectangle 20"/>
          <p:cNvSpPr/>
          <p:nvPr/>
        </p:nvSpPr>
        <p:spPr>
          <a:xfrm>
            <a:off x="7828358" y="857250"/>
            <a:ext cx="514351" cy="857250"/>
          </a:xfrm>
          <a:prstGeom prst="rect">
            <a:avLst/>
          </a:prstGeom>
          <a:solidFill>
            <a:schemeClr val="accent1"/>
          </a:solidFill>
          <a:ln w="12700">
            <a:miter lim="400000"/>
          </a:ln>
          <a:effectLst>
            <a:outerShdw blurRad="25400" dist="12700" dir="5400000" rotWithShape="0">
              <a:srgbClr val="000000">
                <a:alpha val="45000"/>
              </a:srgbClr>
            </a:outerShdw>
          </a:effectLst>
        </p:spPr>
        <p:txBody>
          <a:bodyPr lIns="34289" tIns="34289" rIns="34289" bIns="34289"/>
          <a:lstStyle/>
          <a:p>
            <a:pPr defTabSz="457200">
              <a:defRPr>
                <a:latin typeface="Century Gothic"/>
                <a:ea typeface="Century Gothic"/>
                <a:cs typeface="Century Gothic"/>
                <a:sym typeface="Century Gothic"/>
              </a:defRPr>
            </a:pPr>
            <a:endParaRPr/>
          </a:p>
        </p:txBody>
      </p:sp>
      <p:sp>
        <p:nvSpPr>
          <p:cNvPr id="156" name="Title Text"/>
          <p:cNvSpPr txBox="1">
            <a:spLocks noGrp="1"/>
          </p:cNvSpPr>
          <p:nvPr>
            <p:ph type="title"/>
          </p:nvPr>
        </p:nvSpPr>
        <p:spPr>
          <a:xfrm>
            <a:off x="866215" y="1587500"/>
            <a:ext cx="6571061" cy="530225"/>
          </a:xfrm>
          <a:prstGeom prst="rect">
            <a:avLst/>
          </a:prstGeom>
        </p:spPr>
        <p:txBody>
          <a:bodyPr lIns="34289" tIns="34289" rIns="34289" bIns="34289"/>
          <a:lstStyle>
            <a:lvl1pPr algn="l">
              <a:defRPr sz="3600">
                <a:solidFill>
                  <a:srgbClr val="CCDDEA"/>
                </a:solidFill>
                <a:latin typeface="Century Gothic"/>
                <a:ea typeface="Century Gothic"/>
                <a:cs typeface="Century Gothic"/>
                <a:sym typeface="Century Gothic"/>
              </a:defRPr>
            </a:lvl1pPr>
          </a:lstStyle>
          <a:p>
            <a:r>
              <a:t>Title Text</a:t>
            </a:r>
          </a:p>
        </p:txBody>
      </p:sp>
      <p:sp>
        <p:nvSpPr>
          <p:cNvPr id="157" name="Body Level One…"/>
          <p:cNvSpPr txBox="1">
            <a:spLocks noGrp="1"/>
          </p:cNvSpPr>
          <p:nvPr>
            <p:ph type="body" sz="half" idx="1"/>
          </p:nvPr>
        </p:nvSpPr>
        <p:spPr>
          <a:xfrm>
            <a:off x="866215" y="2809875"/>
            <a:ext cx="6571061" cy="2562225"/>
          </a:xfrm>
          <a:prstGeom prst="rect">
            <a:avLst/>
          </a:prstGeom>
        </p:spPr>
        <p:txBody>
          <a:bodyPr lIns="34289" tIns="34289" rIns="34289" bIns="34289"/>
          <a:lstStyle>
            <a:lvl1pPr>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1pPr>
            <a:lvl2pPr marL="778668" indent="-321468">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2pPr>
            <a:lvl3pPr marL="1208314" indent="-293914">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3pPr>
            <a:lvl4pPr marL="1714500" indent="-342900">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4pPr>
            <a:lvl5pPr marL="2171700" indent="-342900">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7841016" y="1154432"/>
            <a:ext cx="475427" cy="500381"/>
          </a:xfrm>
          <a:prstGeom prst="rect">
            <a:avLst/>
          </a:prstGeom>
        </p:spPr>
        <p:txBody>
          <a:bodyPr lIns="34289" tIns="34289" rIns="34289" bIns="34289" anchor="b"/>
          <a:lstStyle>
            <a:lvl1pPr algn="ctr">
              <a:defRPr sz="2800">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2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2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2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2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3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37"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38" name="Body Level One…"/>
          <p:cNvSpPr txBox="1">
            <a:spLocks noGrp="1"/>
          </p:cNvSpPr>
          <p:nvPr>
            <p:ph type="body" sz="quarter" idx="1"/>
          </p:nvPr>
        </p:nvSpPr>
        <p:spPr>
          <a:xfrm>
            <a:off x="822960" y="4453128"/>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39"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40"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48"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49"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50"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51" name="Body Level One…"/>
          <p:cNvSpPr txBox="1">
            <a:spLocks noGrp="1"/>
          </p:cNvSpPr>
          <p:nvPr>
            <p:ph type="body" sz="quarter" idx="1"/>
          </p:nvPr>
        </p:nvSpPr>
        <p:spPr>
          <a:xfrm>
            <a:off x="822960" y="1846052"/>
            <a:ext cx="3703321" cy="736284"/>
          </a:xfrm>
          <a:prstGeom prst="rect">
            <a:avLst/>
          </a:prstGeom>
        </p:spPr>
        <p:txBody>
          <a:bodyPr anchor="ctr"/>
          <a:lstStyle>
            <a:lvl1pPr marL="0" indent="0" defTabSz="914400">
              <a:lnSpc>
                <a:spcPct val="90000"/>
              </a:lnSpc>
              <a:spcBef>
                <a:spcPts val="1200"/>
              </a:spcBef>
              <a:buSzTx/>
              <a:buFontTx/>
              <a:buNone/>
              <a:defRPr sz="2000" cap="all">
                <a:solidFill>
                  <a:srgbClr val="637052"/>
                </a:solidFill>
              </a:defRPr>
            </a:lvl1pPr>
            <a:lvl2pPr marL="0" indent="0" defTabSz="914400">
              <a:lnSpc>
                <a:spcPct val="90000"/>
              </a:lnSpc>
              <a:spcBef>
                <a:spcPts val="1200"/>
              </a:spcBef>
              <a:buSzTx/>
              <a:buFontTx/>
              <a:buNone/>
              <a:defRPr sz="2000" cap="all">
                <a:solidFill>
                  <a:srgbClr val="637052"/>
                </a:solidFill>
              </a:defRPr>
            </a:lvl2pPr>
            <a:lvl3pPr marL="0" indent="0" defTabSz="914400">
              <a:lnSpc>
                <a:spcPct val="90000"/>
              </a:lnSpc>
              <a:spcBef>
                <a:spcPts val="1200"/>
              </a:spcBef>
              <a:buSzTx/>
              <a:buFontTx/>
              <a:buNone/>
              <a:defRPr sz="2000" cap="all">
                <a:solidFill>
                  <a:srgbClr val="637052"/>
                </a:solidFill>
              </a:defRPr>
            </a:lvl3pPr>
            <a:lvl4pPr marL="0" indent="0" defTabSz="914400">
              <a:lnSpc>
                <a:spcPct val="90000"/>
              </a:lnSpc>
              <a:spcBef>
                <a:spcPts val="1200"/>
              </a:spcBef>
              <a:buSzTx/>
              <a:buFontTx/>
              <a:buNone/>
              <a:defRPr sz="2000" cap="all">
                <a:solidFill>
                  <a:srgbClr val="637052"/>
                </a:solidFill>
              </a:defRPr>
            </a:lvl4pPr>
            <a:lvl5pPr marL="0" indent="0" defTabSz="914400">
              <a:lnSpc>
                <a:spcPct val="90000"/>
              </a:lnSpc>
              <a:spcBef>
                <a:spcPts val="1200"/>
              </a:spcBef>
              <a:buSzTx/>
              <a:buFontTx/>
              <a:buNone/>
              <a:defRPr sz="2000" cap="all">
                <a:solidFill>
                  <a:srgbClr val="637052"/>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63440" y="1846052"/>
            <a:ext cx="3703321" cy="736284"/>
          </a:xfrm>
          <a:prstGeom prst="rect">
            <a:avLst/>
          </a:prstGeom>
        </p:spPr>
        <p:txBody>
          <a:bodyPr anchor="ct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53"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0" name="Rectangle 4"/>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61" name="Rectangle 5"/>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62"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9" name="Rectangle 7"/>
          <p:cNvSpPr/>
          <p:nvPr/>
        </p:nvSpPr>
        <p:spPr>
          <a:xfrm>
            <a:off x="12" y="0"/>
            <a:ext cx="3038095" cy="6858000"/>
          </a:xfrm>
          <a:prstGeom prst="rect">
            <a:avLst/>
          </a:prstGeom>
          <a:solidFill>
            <a:schemeClr val="accent2"/>
          </a:solidFill>
          <a:ln w="12700">
            <a:miter lim="400000"/>
          </a:ln>
        </p:spPr>
        <p:txBody>
          <a:bodyPr lIns="45718" tIns="45718" rIns="45718" bIns="45718"/>
          <a:lstStyle/>
          <a:p>
            <a:endParaRPr/>
          </a:p>
        </p:txBody>
      </p:sp>
      <p:sp>
        <p:nvSpPr>
          <p:cNvPr id="70" name="Rectangle 8"/>
          <p:cNvSpPr/>
          <p:nvPr/>
        </p:nvSpPr>
        <p:spPr>
          <a:xfrm>
            <a:off x="3030053" y="0"/>
            <a:ext cx="48008" cy="6858000"/>
          </a:xfrm>
          <a:prstGeom prst="rect">
            <a:avLst/>
          </a:prstGeom>
          <a:solidFill>
            <a:schemeClr val="accent1"/>
          </a:solidFill>
          <a:ln w="12700">
            <a:miter lim="400000"/>
          </a:ln>
        </p:spPr>
        <p:txBody>
          <a:bodyPr lIns="45718" tIns="45718" rIns="45718" bIns="45718"/>
          <a:lstStyle/>
          <a:p>
            <a:endParaRPr/>
          </a:p>
        </p:txBody>
      </p:sp>
      <p:sp>
        <p:nvSpPr>
          <p:cNvPr id="71" name="Title Text"/>
          <p:cNvSpPr txBox="1">
            <a:spLocks noGrp="1"/>
          </p:cNvSpPr>
          <p:nvPr>
            <p:ph type="title"/>
          </p:nvPr>
        </p:nvSpPr>
        <p:spPr>
          <a:xfrm>
            <a:off x="342900" y="594359"/>
            <a:ext cx="2400300" cy="2286001"/>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72" name="Body Level One…"/>
          <p:cNvSpPr txBox="1">
            <a:spLocks noGrp="1"/>
          </p:cNvSpPr>
          <p:nvPr>
            <p:ph type="body" idx="1"/>
          </p:nvPr>
        </p:nvSpPr>
        <p:spPr>
          <a:xfrm>
            <a:off x="3460236" y="731519"/>
            <a:ext cx="5009394" cy="5257802"/>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3" name="Text Placeholder 3"/>
          <p:cNvSpPr>
            <a:spLocks noGrp="1"/>
          </p:cNvSpPr>
          <p:nvPr>
            <p:ph type="body" sz="quarter" idx="13"/>
          </p:nvPr>
        </p:nvSpPr>
        <p:spPr>
          <a:xfrm>
            <a:off x="342900" y="2926079"/>
            <a:ext cx="2400300" cy="3379125"/>
          </a:xfrm>
          <a:prstGeom prst="rect">
            <a:avLst/>
          </a:prstGeom>
        </p:spPr>
        <p:txBody>
          <a:bodyP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74"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637052"/>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 name="Rectangle 7"/>
          <p:cNvSpPr/>
          <p:nvPr/>
        </p:nvSpPr>
        <p:spPr>
          <a:xfrm>
            <a:off x="0" y="4953000"/>
            <a:ext cx="9141619" cy="1905000"/>
          </a:xfrm>
          <a:prstGeom prst="rect">
            <a:avLst/>
          </a:prstGeom>
          <a:solidFill>
            <a:schemeClr val="accent2"/>
          </a:solidFill>
          <a:ln w="12700">
            <a:miter lim="400000"/>
          </a:ln>
        </p:spPr>
        <p:txBody>
          <a:bodyPr lIns="45718" tIns="45718" rIns="45718" bIns="45718"/>
          <a:lstStyle/>
          <a:p>
            <a:endParaRPr/>
          </a:p>
        </p:txBody>
      </p:sp>
      <p:sp>
        <p:nvSpPr>
          <p:cNvPr id="82" name="Rectangle 8"/>
          <p:cNvSpPr/>
          <p:nvPr/>
        </p:nvSpPr>
        <p:spPr>
          <a:xfrm>
            <a:off x="12" y="4915075"/>
            <a:ext cx="9141619" cy="64010"/>
          </a:xfrm>
          <a:prstGeom prst="rect">
            <a:avLst/>
          </a:prstGeom>
          <a:solidFill>
            <a:schemeClr val="accent1"/>
          </a:solidFill>
          <a:ln w="12700">
            <a:miter lim="400000"/>
          </a:ln>
        </p:spPr>
        <p:txBody>
          <a:bodyPr lIns="45718" tIns="45718" rIns="45718" bIns="45718"/>
          <a:lstStyle/>
          <a:p>
            <a:endParaRPr/>
          </a:p>
        </p:txBody>
      </p:sp>
      <p:sp>
        <p:nvSpPr>
          <p:cNvPr id="83" name="Title Text"/>
          <p:cNvSpPr txBox="1">
            <a:spLocks noGrp="1"/>
          </p:cNvSpPr>
          <p:nvPr>
            <p:ph type="title"/>
          </p:nvPr>
        </p:nvSpPr>
        <p:spPr>
          <a:xfrm>
            <a:off x="822960" y="5074920"/>
            <a:ext cx="7589520" cy="822962"/>
          </a:xfrm>
          <a:prstGeom prst="rect">
            <a:avLst/>
          </a:prstGeom>
        </p:spPr>
        <p:txBody>
          <a:bodyPr lIns="0" tIns="0" rIns="0" bIns="0"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84" name="Picture Placeholder 2"/>
          <p:cNvSpPr>
            <a:spLocks noGrp="1"/>
          </p:cNvSpPr>
          <p:nvPr>
            <p:ph type="pic" idx="13"/>
          </p:nvPr>
        </p:nvSpPr>
        <p:spPr>
          <a:xfrm>
            <a:off x="11" y="0"/>
            <a:ext cx="9143991" cy="4915076"/>
          </a:xfrm>
          <a:prstGeom prst="rect">
            <a:avLst/>
          </a:prstGeom>
        </p:spPr>
        <p:txBody>
          <a:bodyPr lIns="91439" tIns="45719" rIns="91439" bIns="45719">
            <a:noAutofit/>
          </a:bodyPr>
          <a:lstStyle/>
          <a:p>
            <a:endParaRPr/>
          </a:p>
        </p:txBody>
      </p:sp>
      <p:sp>
        <p:nvSpPr>
          <p:cNvPr id="85" name="Body Level One…"/>
          <p:cNvSpPr txBox="1">
            <a:spLocks noGrp="1"/>
          </p:cNvSpPr>
          <p:nvPr>
            <p:ph type="body" sz="quarter" idx="1"/>
          </p:nvPr>
        </p:nvSpPr>
        <p:spPr>
          <a:xfrm>
            <a:off x="822958" y="5907023"/>
            <a:ext cx="7589522" cy="594362"/>
          </a:xfrm>
          <a:prstGeom prst="rect">
            <a:avLst/>
          </a:prstGeom>
        </p:spPr>
        <p:txBody>
          <a:bodyPr lIns="0" tIns="0" rIns="0" bIns="0"/>
          <a:lstStyle>
            <a:lvl1pPr marL="0" indent="0" defTabSz="914400">
              <a:lnSpc>
                <a:spcPct val="90000"/>
              </a:lnSpc>
              <a:spcBef>
                <a:spcPts val="600"/>
              </a:spcBef>
              <a:buSzTx/>
              <a:buFontTx/>
              <a:buNone/>
              <a:defRPr sz="1500">
                <a:solidFill>
                  <a:srgbClr val="FFFFFF"/>
                </a:solidFill>
              </a:defRPr>
            </a:lvl1pPr>
            <a:lvl2pPr marL="0" indent="0" defTabSz="914400">
              <a:lnSpc>
                <a:spcPct val="90000"/>
              </a:lnSpc>
              <a:spcBef>
                <a:spcPts val="600"/>
              </a:spcBef>
              <a:buSzTx/>
              <a:buFontTx/>
              <a:buNone/>
              <a:defRPr sz="1500">
                <a:solidFill>
                  <a:srgbClr val="FFFFFF"/>
                </a:solidFill>
              </a:defRPr>
            </a:lvl2pPr>
            <a:lvl3pPr marL="0" indent="0" defTabSz="914400">
              <a:lnSpc>
                <a:spcPct val="90000"/>
              </a:lnSpc>
              <a:spcBef>
                <a:spcPts val="600"/>
              </a:spcBef>
              <a:buSzTx/>
              <a:buFontTx/>
              <a:buNone/>
              <a:defRPr sz="1500">
                <a:solidFill>
                  <a:srgbClr val="FFFFFF"/>
                </a:solidFill>
              </a:defRPr>
            </a:lvl3pPr>
            <a:lvl4pPr marL="0" indent="0" defTabSz="914400">
              <a:lnSpc>
                <a:spcPct val="90000"/>
              </a:lnSpc>
              <a:spcBef>
                <a:spcPts val="600"/>
              </a:spcBef>
              <a:buSzTx/>
              <a:buFontTx/>
              <a:buNone/>
              <a:defRPr sz="1500">
                <a:solidFill>
                  <a:srgbClr val="FFFFFF"/>
                </a:solidFill>
              </a:defRPr>
            </a:lvl4pPr>
            <a:lvl5pPr marL="0" indent="0" defTabSz="914400">
              <a:lnSpc>
                <a:spcPct val="90000"/>
              </a:lnSpc>
              <a:spcBef>
                <a:spcPts val="600"/>
              </a:spcBef>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9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9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9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9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0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07" name="Title Text"/>
          <p:cNvSpPr txBox="1">
            <a:spLocks noGrp="1"/>
          </p:cNvSpPr>
          <p:nvPr>
            <p:ph type="title"/>
          </p:nvPr>
        </p:nvSpPr>
        <p:spPr>
          <a:xfrm>
            <a:off x="6543675" y="414777"/>
            <a:ext cx="1971675" cy="5757424"/>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108" name="Body Level One…"/>
          <p:cNvSpPr txBox="1">
            <a:spLocks noGrp="1"/>
          </p:cNvSpPr>
          <p:nvPr>
            <p:ph type="body" idx="1"/>
          </p:nvPr>
        </p:nvSpPr>
        <p:spPr>
          <a:xfrm>
            <a:off x="628650" y="414777"/>
            <a:ext cx="5800725" cy="5757423"/>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defTabSz="457200">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ransition spd="med"/>
  <p:txStyles>
    <p:titleStyle>
      <a:lvl1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3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5"/>
          <a:stretch>
            <a:fillRect/>
          </a:stretch>
        </p:blipFill>
        <p:spPr>
          <a:xfrm>
            <a:off x="-76200" y="-24739"/>
            <a:ext cx="9220200" cy="6940095"/>
          </a:xfrm>
          <a:prstGeom prst="rect">
            <a:avLst/>
          </a:prstGeom>
          <a:ln w="12700">
            <a:miter lim="400000"/>
          </a:ln>
        </p:spPr>
      </p:pic>
      <p:pic>
        <p:nvPicPr>
          <p:cNvPr id="168" name="Picture 4" descr="Picture 4"/>
          <p:cNvPicPr>
            <a:picLocks noChangeAspect="1"/>
          </p:cNvPicPr>
          <p:nvPr/>
        </p:nvPicPr>
        <p:blipFill>
          <a:blip r:embed="rId6"/>
          <a:stretch>
            <a:fillRect/>
          </a:stretch>
        </p:blipFill>
        <p:spPr>
          <a:xfrm>
            <a:off x="2700944" y="2476186"/>
            <a:ext cx="4724402" cy="1060264"/>
          </a:xfrm>
          <a:prstGeom prst="rect">
            <a:avLst/>
          </a:prstGeom>
          <a:ln w="12700">
            <a:miter lim="400000"/>
          </a:ln>
        </p:spPr>
      </p:pic>
      <p:sp>
        <p:nvSpPr>
          <p:cNvPr id="169" name="TextBox 3"/>
          <p:cNvSpPr txBox="1"/>
          <p:nvPr/>
        </p:nvSpPr>
        <p:spPr>
          <a:xfrm>
            <a:off x="2209800" y="3625366"/>
            <a:ext cx="4953000" cy="29546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t">
            <a:spAutoFit/>
          </a:bodyPr>
          <a:lstStyle/>
          <a:p>
            <a:pPr algn="ctr"/>
            <a:endParaRPr/>
          </a:p>
          <a:p>
            <a:pPr algn="ctr">
              <a:defRPr sz="2400"/>
            </a:pPr>
            <a:r>
              <a:rPr lang="en-US" dirty="0"/>
              <a:t>PeopleSoft</a:t>
            </a:r>
            <a:r>
              <a:rPr dirty="0"/>
              <a:t> </a:t>
            </a:r>
            <a:r>
              <a:rPr dirty="0" err="1"/>
              <a:t>ePerformance</a:t>
            </a:r>
            <a:r>
              <a:rPr dirty="0"/>
              <a:t> Module</a:t>
            </a:r>
          </a:p>
          <a:p>
            <a:pPr algn="ctr">
              <a:defRPr sz="2400"/>
            </a:pPr>
            <a:r>
              <a:rPr dirty="0"/>
              <a:t>Overview</a:t>
            </a:r>
            <a:r>
              <a:rPr lang="en-US" dirty="0"/>
              <a:t> - Managers</a:t>
            </a:r>
            <a:endParaRPr dirty="0"/>
          </a:p>
          <a:p>
            <a:pPr algn="ctr">
              <a:defRPr sz="2400"/>
            </a:pPr>
            <a:endParaRPr/>
          </a:p>
          <a:p>
            <a:pPr algn="ctr">
              <a:defRPr sz="2400"/>
            </a:pPr>
            <a:r>
              <a:rPr dirty="0"/>
              <a:t>Office of Human Resources</a:t>
            </a:r>
            <a:r>
              <a:rPr lang="en-US" dirty="0"/>
              <a:t> </a:t>
            </a:r>
            <a:endParaRPr dirty="0"/>
          </a:p>
          <a:p>
            <a:pPr algn="ctr">
              <a:defRPr sz="2400"/>
            </a:pPr>
            <a:endParaRPr/>
          </a:p>
          <a:p>
            <a:pPr algn="ctr">
              <a:defRPr sz="2400"/>
            </a:pPr>
            <a:endParaRPr/>
          </a:p>
          <a:p>
            <a:pPr algn="ctr">
              <a:defRPr sz="2400"/>
            </a:pPr>
            <a:r>
              <a:rPr lang="en-US">
                <a:ea typeface="+mn-lt"/>
                <a:cs typeface="+mn-lt"/>
              </a:rPr>
              <a:t>September</a:t>
            </a:r>
            <a:r>
              <a:rPr lang="en-US"/>
              <a:t> 2020</a:t>
            </a:r>
            <a:endParaRPr/>
          </a:p>
        </p:txBody>
      </p:sp>
      <p:sp>
        <p:nvSpPr>
          <p:cNvPr id="170" name="Slide Number Placeholder 5"/>
          <p:cNvSpPr txBox="1">
            <a:spLocks noGrp="1"/>
          </p:cNvSpPr>
          <p:nvPr>
            <p:ph type="sldNum" sz="quarter" idx="2"/>
          </p:nvPr>
        </p:nvSpPr>
        <p:spPr>
          <a:xfrm>
            <a:off x="8238621" y="6526778"/>
            <a:ext cx="1707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a:t>
            </a:fld>
            <a:endParaRPr/>
          </a:p>
        </p:txBody>
      </p:sp>
      <p:pic>
        <p:nvPicPr>
          <p:cNvPr id="2" name="Audio 1">
            <a:hlinkClick r:id="" action="ppaction://media"/>
            <a:extLst>
              <a:ext uri="{FF2B5EF4-FFF2-40B4-BE49-F238E27FC236}">
                <a16:creationId xmlns:a16="http://schemas.microsoft.com/office/drawing/2014/main" id="{99312807-05D7-B947-8F01-D91FA8D8BD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med" advTm="91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02" name="Title 1"/>
          <p:cNvSpPr txBox="1">
            <a:spLocks noGrp="1"/>
          </p:cNvSpPr>
          <p:nvPr>
            <p:ph type="title"/>
          </p:nvPr>
        </p:nvSpPr>
        <p:spPr>
          <a:xfrm>
            <a:off x="558644" y="1513439"/>
            <a:ext cx="7039188" cy="530224"/>
          </a:xfrm>
          <a:prstGeom prst="rect">
            <a:avLst/>
          </a:prstGeom>
        </p:spPr>
        <p:txBody>
          <a:bodyPr/>
          <a:lstStyle>
            <a:lvl1pPr defTabSz="356615">
              <a:defRPr sz="2807"/>
            </a:lvl1pPr>
          </a:lstStyle>
          <a:p>
            <a:r>
              <a:t>Manager – Responsibility Section (cont.)</a:t>
            </a:r>
          </a:p>
        </p:txBody>
      </p:sp>
      <p:pic>
        <p:nvPicPr>
          <p:cNvPr id="303" name="Snagit_SNG868" descr="Snagit_SNG868"/>
          <p:cNvPicPr>
            <a:picLocks noChangeAspect="1"/>
          </p:cNvPicPr>
          <p:nvPr/>
        </p:nvPicPr>
        <p:blipFill>
          <a:blip r:embed="rId5"/>
          <a:stretch>
            <a:fillRect/>
          </a:stretch>
        </p:blipFill>
        <p:spPr>
          <a:xfrm>
            <a:off x="475516" y="2376033"/>
            <a:ext cx="6040914" cy="3070373"/>
          </a:xfrm>
          <a:prstGeom prst="rect">
            <a:avLst/>
          </a:prstGeom>
          <a:ln w="12700">
            <a:miter lim="400000"/>
          </a:ln>
        </p:spPr>
      </p:pic>
      <p:sp>
        <p:nvSpPr>
          <p:cNvPr id="304" name="Content Placeholder 7"/>
          <p:cNvSpPr txBox="1"/>
          <p:nvPr/>
        </p:nvSpPr>
        <p:spPr>
          <a:xfrm>
            <a:off x="6698382" y="2488991"/>
            <a:ext cx="2132044" cy="2913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has the ability to:</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Copy to other documents</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Edit Details</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Delete Responsibility</a:t>
            </a:r>
          </a:p>
        </p:txBody>
      </p:sp>
      <p:pic>
        <p:nvPicPr>
          <p:cNvPr id="2" name="Audio 1">
            <a:hlinkClick r:id="" action="ppaction://media"/>
            <a:extLst>
              <a:ext uri="{FF2B5EF4-FFF2-40B4-BE49-F238E27FC236}">
                <a16:creationId xmlns:a16="http://schemas.microsoft.com/office/drawing/2014/main" id="{06669C2A-CD17-164C-8A55-CE39DD4235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54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8" name="Title 1"/>
          <p:cNvSpPr txBox="1">
            <a:spLocks noGrp="1"/>
          </p:cNvSpPr>
          <p:nvPr>
            <p:ph type="title"/>
          </p:nvPr>
        </p:nvSpPr>
        <p:spPr>
          <a:xfrm>
            <a:off x="866215" y="1587500"/>
            <a:ext cx="6571061" cy="530225"/>
          </a:xfrm>
          <a:prstGeom prst="rect">
            <a:avLst/>
          </a:prstGeom>
        </p:spPr>
        <p:txBody>
          <a:bodyPr/>
          <a:lstStyle>
            <a:lvl1pPr defTabSz="384047">
              <a:defRPr sz="3024"/>
            </a:lvl1pPr>
          </a:lstStyle>
          <a:p>
            <a:r>
              <a:t>Manager – Employee Goals</a:t>
            </a:r>
          </a:p>
        </p:txBody>
      </p:sp>
      <p:pic>
        <p:nvPicPr>
          <p:cNvPr id="319" name="Snagit_SNG83A" descr="Snagit_SNG83A"/>
          <p:cNvPicPr>
            <a:picLocks noChangeAspect="1"/>
          </p:cNvPicPr>
          <p:nvPr/>
        </p:nvPicPr>
        <p:blipFill>
          <a:blip r:embed="rId5"/>
          <a:stretch>
            <a:fillRect/>
          </a:stretch>
        </p:blipFill>
        <p:spPr>
          <a:xfrm>
            <a:off x="95595" y="2609528"/>
            <a:ext cx="6340227" cy="3095082"/>
          </a:xfrm>
          <a:prstGeom prst="rect">
            <a:avLst/>
          </a:prstGeom>
          <a:ln w="12700">
            <a:miter lim="400000"/>
          </a:ln>
        </p:spPr>
      </p:pic>
      <p:sp>
        <p:nvSpPr>
          <p:cNvPr id="320" name="Content Placeholder 7"/>
          <p:cNvSpPr txBox="1"/>
          <p:nvPr/>
        </p:nvSpPr>
        <p:spPr>
          <a:xfrm>
            <a:off x="6842413" y="2494857"/>
            <a:ext cx="2001289" cy="2278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 add Employee Goals</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Audio 1">
            <a:hlinkClick r:id="" action="ppaction://media"/>
            <a:extLst>
              <a:ext uri="{FF2B5EF4-FFF2-40B4-BE49-F238E27FC236}">
                <a16:creationId xmlns:a16="http://schemas.microsoft.com/office/drawing/2014/main" id="{2FA799E9-19AF-974E-8AEA-D513A3EF10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3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22" name="Title 1"/>
          <p:cNvSpPr txBox="1">
            <a:spLocks noGrp="1"/>
          </p:cNvSpPr>
          <p:nvPr>
            <p:ph type="title"/>
          </p:nvPr>
        </p:nvSpPr>
        <p:spPr>
          <a:xfrm>
            <a:off x="866215" y="1570875"/>
            <a:ext cx="6571061" cy="530224"/>
          </a:xfrm>
          <a:prstGeom prst="rect">
            <a:avLst/>
          </a:prstGeom>
        </p:spPr>
        <p:txBody>
          <a:bodyPr/>
          <a:lstStyle>
            <a:lvl1pPr defTabSz="384047">
              <a:defRPr sz="3024"/>
            </a:lvl1pPr>
          </a:lstStyle>
          <a:p>
            <a:r>
              <a:t>Manager – Goal Section (cont.)</a:t>
            </a:r>
          </a:p>
        </p:txBody>
      </p:sp>
      <p:pic>
        <p:nvPicPr>
          <p:cNvPr id="323" name="Snagit_SNG84F" descr="Snagit_SNG84F"/>
          <p:cNvPicPr>
            <a:picLocks noChangeAspect="1"/>
          </p:cNvPicPr>
          <p:nvPr/>
        </p:nvPicPr>
        <p:blipFill>
          <a:blip r:embed="rId5"/>
          <a:stretch>
            <a:fillRect/>
          </a:stretch>
        </p:blipFill>
        <p:spPr>
          <a:xfrm>
            <a:off x="298717" y="2479668"/>
            <a:ext cx="6465925" cy="3420311"/>
          </a:xfrm>
          <a:prstGeom prst="rect">
            <a:avLst/>
          </a:prstGeom>
          <a:ln w="12700">
            <a:miter lim="400000"/>
          </a:ln>
        </p:spPr>
      </p:pic>
      <p:sp>
        <p:nvSpPr>
          <p:cNvPr id="324" name="Content Placeholder 7"/>
          <p:cNvSpPr txBox="1"/>
          <p:nvPr/>
        </p:nvSpPr>
        <p:spPr>
          <a:xfrm>
            <a:off x="6040315" y="2391510"/>
            <a:ext cx="2951509" cy="41729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Add Title</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Description</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Measurement</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Status</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Percent Complete</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Due Date (can be short-term or Long- term goal)</a:t>
            </a:r>
          </a:p>
          <a:p>
            <a:pPr defTabSz="457200">
              <a:spcBef>
                <a:spcPts val="1000"/>
              </a:spcBef>
              <a:defRPr>
                <a:solidFill>
                  <a:srgbClr val="404040"/>
                </a:solidFill>
                <a:latin typeface="Century Gothic"/>
                <a:ea typeface="Century Gothic"/>
                <a:cs typeface="Century Gothic"/>
                <a:sym typeface="Century Gothic"/>
              </a:defRPr>
            </a:pPr>
            <a:endParaRP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Audio 1">
            <a:hlinkClick r:id="" action="ppaction://media"/>
            <a:extLst>
              <a:ext uri="{FF2B5EF4-FFF2-40B4-BE49-F238E27FC236}">
                <a16:creationId xmlns:a16="http://schemas.microsoft.com/office/drawing/2014/main" id="{C36EB715-F867-6E4D-BC43-A5A30B552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55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42" name="Title 1"/>
          <p:cNvSpPr txBox="1">
            <a:spLocks noGrp="1"/>
          </p:cNvSpPr>
          <p:nvPr>
            <p:ph type="title"/>
          </p:nvPr>
        </p:nvSpPr>
        <p:spPr>
          <a:xfrm>
            <a:off x="866215" y="1587500"/>
            <a:ext cx="6571061" cy="530225"/>
          </a:xfrm>
          <a:prstGeom prst="rect">
            <a:avLst/>
          </a:prstGeom>
        </p:spPr>
        <p:txBody>
          <a:bodyPr/>
          <a:lstStyle>
            <a:lvl1pPr defTabSz="356615">
              <a:defRPr sz="2807"/>
            </a:lvl1pPr>
          </a:lstStyle>
          <a:p>
            <a:r>
              <a:t>Manager – Special Accomplishments</a:t>
            </a:r>
          </a:p>
        </p:txBody>
      </p:sp>
      <p:pic>
        <p:nvPicPr>
          <p:cNvPr id="343" name="Snagit_SNG852" descr="Snagit_SNG852"/>
          <p:cNvPicPr>
            <a:picLocks noChangeAspect="1"/>
          </p:cNvPicPr>
          <p:nvPr/>
        </p:nvPicPr>
        <p:blipFill>
          <a:blip r:embed="rId5"/>
          <a:stretch>
            <a:fillRect/>
          </a:stretch>
        </p:blipFill>
        <p:spPr>
          <a:xfrm>
            <a:off x="141317" y="2493096"/>
            <a:ext cx="6571061" cy="2281384"/>
          </a:xfrm>
          <a:prstGeom prst="rect">
            <a:avLst/>
          </a:prstGeom>
          <a:ln w="12700">
            <a:miter lim="400000"/>
          </a:ln>
        </p:spPr>
      </p:pic>
      <p:sp>
        <p:nvSpPr>
          <p:cNvPr id="344" name="Content Placeholder 7"/>
          <p:cNvSpPr txBox="1"/>
          <p:nvPr/>
        </p:nvSpPr>
        <p:spPr>
          <a:xfrm>
            <a:off x="6497515" y="2493096"/>
            <a:ext cx="2418124" cy="15824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 add Special Accomplishments</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Audio 1">
            <a:hlinkClick r:id="" action="ppaction://media"/>
            <a:extLst>
              <a:ext uri="{FF2B5EF4-FFF2-40B4-BE49-F238E27FC236}">
                <a16:creationId xmlns:a16="http://schemas.microsoft.com/office/drawing/2014/main" id="{85F6E808-4219-0D4D-A1A8-6E44D987D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7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46" name="Title 1"/>
          <p:cNvSpPr txBox="1">
            <a:spLocks noGrp="1"/>
          </p:cNvSpPr>
          <p:nvPr>
            <p:ph type="title"/>
          </p:nvPr>
        </p:nvSpPr>
        <p:spPr>
          <a:xfrm>
            <a:off x="448887" y="1393421"/>
            <a:ext cx="7656022" cy="724303"/>
          </a:xfrm>
          <a:prstGeom prst="rect">
            <a:avLst/>
          </a:prstGeom>
        </p:spPr>
        <p:txBody>
          <a:bodyPr/>
          <a:lstStyle>
            <a:lvl1pPr defTabSz="370331">
              <a:defRPr sz="2916"/>
            </a:lvl1pPr>
          </a:lstStyle>
          <a:p>
            <a:r>
              <a:t>Manager – Adds Special Accomplishment</a:t>
            </a:r>
          </a:p>
        </p:txBody>
      </p:sp>
      <p:pic>
        <p:nvPicPr>
          <p:cNvPr id="347" name="Snagit_SNG85A" descr="Snagit_SNG85A"/>
          <p:cNvPicPr>
            <a:picLocks noChangeAspect="1"/>
          </p:cNvPicPr>
          <p:nvPr/>
        </p:nvPicPr>
        <p:blipFill>
          <a:blip r:embed="rId5"/>
          <a:stretch>
            <a:fillRect/>
          </a:stretch>
        </p:blipFill>
        <p:spPr>
          <a:xfrm>
            <a:off x="135254" y="2711672"/>
            <a:ext cx="6571061" cy="2176740"/>
          </a:xfrm>
          <a:prstGeom prst="rect">
            <a:avLst/>
          </a:prstGeom>
          <a:ln w="12700">
            <a:miter lim="400000"/>
          </a:ln>
        </p:spPr>
      </p:pic>
      <p:sp>
        <p:nvSpPr>
          <p:cNvPr id="348" name="Content Placeholder 7"/>
          <p:cNvSpPr txBox="1"/>
          <p:nvPr/>
        </p:nvSpPr>
        <p:spPr>
          <a:xfrm>
            <a:off x="6834100" y="2453293"/>
            <a:ext cx="2101043" cy="28879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Add Title</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Description</a:t>
            </a:r>
          </a:p>
          <a:p>
            <a:pPr defTabSz="457200">
              <a:spcBef>
                <a:spcPts val="1000"/>
              </a:spcBef>
              <a:defRPr>
                <a:solidFill>
                  <a:srgbClr val="404040"/>
                </a:solidFill>
                <a:latin typeface="Century Gothic"/>
                <a:ea typeface="Century Gothic"/>
                <a:cs typeface="Century Gothic"/>
                <a:sym typeface="Century Gothic"/>
              </a:defRPr>
            </a:pPr>
            <a:endParaRP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Audio 1">
            <a:hlinkClick r:id="" action="ppaction://media"/>
            <a:extLst>
              <a:ext uri="{FF2B5EF4-FFF2-40B4-BE49-F238E27FC236}">
                <a16:creationId xmlns:a16="http://schemas.microsoft.com/office/drawing/2014/main" id="{9B34E925-EEE8-764D-BC26-DF8635EE01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8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62" name="Title 1"/>
          <p:cNvSpPr txBox="1">
            <a:spLocks noGrp="1"/>
          </p:cNvSpPr>
          <p:nvPr>
            <p:ph type="title"/>
          </p:nvPr>
        </p:nvSpPr>
        <p:spPr>
          <a:xfrm>
            <a:off x="479353" y="1327311"/>
            <a:ext cx="7688700" cy="754511"/>
          </a:xfrm>
          <a:prstGeom prst="rect">
            <a:avLst/>
          </a:prstGeom>
        </p:spPr>
        <p:txBody>
          <a:bodyPr>
            <a:normAutofit/>
          </a:bodyPr>
          <a:lstStyle/>
          <a:p>
            <a:r>
              <a:rPr lang="en-US"/>
              <a:t>Manager </a:t>
            </a:r>
            <a:r>
              <a:t>– </a:t>
            </a:r>
            <a:r>
              <a:rPr lang="en-US"/>
              <a:t>Notifies Employee</a:t>
            </a:r>
            <a:endParaRPr/>
          </a:p>
        </p:txBody>
      </p:sp>
      <p:sp>
        <p:nvSpPr>
          <p:cNvPr id="264" name="Content Placeholder 7"/>
          <p:cNvSpPr txBox="1"/>
          <p:nvPr/>
        </p:nvSpPr>
        <p:spPr>
          <a:xfrm>
            <a:off x="6409592" y="2798994"/>
            <a:ext cx="2552208" cy="25622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nchor="t">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a:t>Manager will notify the Employee that they can access the evaluation to review the criteria and add any Achievements from the previous year</a:t>
            </a:r>
          </a:p>
        </p:txBody>
      </p:sp>
      <p:pic>
        <p:nvPicPr>
          <p:cNvPr id="3" name="Audio 2">
            <a:hlinkClick r:id="" action="ppaction://media"/>
            <a:extLst>
              <a:ext uri="{FF2B5EF4-FFF2-40B4-BE49-F238E27FC236}">
                <a16:creationId xmlns:a16="http://schemas.microsoft.com/office/drawing/2014/main" id="{32A46140-8D5E-0A4C-94BB-5A68B6E390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4" name="Picture 4" descr="A screenshot of a social media post&#10;&#10;Description generated with very high confidence">
            <a:extLst>
              <a:ext uri="{FF2B5EF4-FFF2-40B4-BE49-F238E27FC236}">
                <a16:creationId xmlns:a16="http://schemas.microsoft.com/office/drawing/2014/main" id="{D07FC1AA-221A-47B5-848A-94F5BC36727E}"/>
              </a:ext>
            </a:extLst>
          </p:cNvPr>
          <p:cNvPicPr>
            <a:picLocks noChangeAspect="1"/>
          </p:cNvPicPr>
          <p:nvPr/>
        </p:nvPicPr>
        <p:blipFill>
          <a:blip r:embed="rId6"/>
          <a:stretch>
            <a:fillRect/>
          </a:stretch>
        </p:blipFill>
        <p:spPr>
          <a:xfrm>
            <a:off x="315686" y="2949245"/>
            <a:ext cx="6095999" cy="2407310"/>
          </a:xfrm>
          <a:prstGeom prst="rect">
            <a:avLst/>
          </a:prstGeom>
        </p:spPr>
      </p:pic>
    </p:spTree>
  </p:cSld>
  <p:clrMapOvr>
    <a:masterClrMapping/>
  </p:clrMapOvr>
  <p:transition spd="med" advTm="20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62" name="Title 1"/>
          <p:cNvSpPr txBox="1">
            <a:spLocks noGrp="1"/>
          </p:cNvSpPr>
          <p:nvPr>
            <p:ph type="title"/>
          </p:nvPr>
        </p:nvSpPr>
        <p:spPr>
          <a:xfrm>
            <a:off x="866215" y="1363214"/>
            <a:ext cx="6571061" cy="754511"/>
          </a:xfrm>
          <a:prstGeom prst="rect">
            <a:avLst/>
          </a:prstGeom>
        </p:spPr>
        <p:txBody>
          <a:bodyPr/>
          <a:lstStyle/>
          <a:p>
            <a:r>
              <a:rPr lang="en-US"/>
              <a:t>Manager – Notifies Employee</a:t>
            </a:r>
            <a:endParaRPr/>
          </a:p>
        </p:txBody>
      </p:sp>
      <p:sp>
        <p:nvSpPr>
          <p:cNvPr id="264" name="Content Placeholder 7"/>
          <p:cNvSpPr txBox="1"/>
          <p:nvPr/>
        </p:nvSpPr>
        <p:spPr>
          <a:xfrm>
            <a:off x="6330461" y="2722670"/>
            <a:ext cx="2552208" cy="6232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a:t>Sends an email to the employee </a:t>
            </a:r>
            <a:endParaRPr/>
          </a:p>
        </p:txBody>
      </p:sp>
      <p:pic>
        <p:nvPicPr>
          <p:cNvPr id="4" name="Picture 4" descr="A screenshot of a cell phone&#10;&#10;Description generated with very high confidence">
            <a:extLst>
              <a:ext uri="{FF2B5EF4-FFF2-40B4-BE49-F238E27FC236}">
                <a16:creationId xmlns:a16="http://schemas.microsoft.com/office/drawing/2014/main" id="{10B157DB-0073-476A-8CDC-EEA5ADB43CA6}"/>
              </a:ext>
            </a:extLst>
          </p:cNvPr>
          <p:cNvPicPr>
            <a:picLocks noChangeAspect="1"/>
          </p:cNvPicPr>
          <p:nvPr/>
        </p:nvPicPr>
        <p:blipFill>
          <a:blip r:embed="rId5"/>
          <a:stretch>
            <a:fillRect/>
          </a:stretch>
        </p:blipFill>
        <p:spPr>
          <a:xfrm>
            <a:off x="97972" y="3119495"/>
            <a:ext cx="6455228" cy="3046524"/>
          </a:xfrm>
          <a:prstGeom prst="rect">
            <a:avLst/>
          </a:prstGeom>
        </p:spPr>
      </p:pic>
      <p:pic>
        <p:nvPicPr>
          <p:cNvPr id="2" name="Audio 1">
            <a:hlinkClick r:id="" action="ppaction://media"/>
            <a:extLst>
              <a:ext uri="{FF2B5EF4-FFF2-40B4-BE49-F238E27FC236}">
                <a16:creationId xmlns:a16="http://schemas.microsoft.com/office/drawing/2014/main" id="{E7108E60-D6FF-D247-8CAF-5C9989CD0C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27366092"/>
      </p:ext>
    </p:extLst>
  </p:cSld>
  <p:clrMapOvr>
    <a:masterClrMapping/>
  </p:clrMapOvr>
  <p:transition spd="med" advTm="12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38" name="Title 1"/>
          <p:cNvSpPr txBox="1">
            <a:spLocks noGrp="1"/>
          </p:cNvSpPr>
          <p:nvPr>
            <p:ph type="title"/>
          </p:nvPr>
        </p:nvSpPr>
        <p:spPr>
          <a:xfrm>
            <a:off x="432261" y="1326918"/>
            <a:ext cx="7406640" cy="790806"/>
          </a:xfrm>
          <a:prstGeom prst="rect">
            <a:avLst/>
          </a:prstGeom>
        </p:spPr>
        <p:txBody>
          <a:bodyPr>
            <a:normAutofit fontScale="90000"/>
          </a:bodyPr>
          <a:lstStyle>
            <a:lvl1pPr defTabSz="324611">
              <a:defRPr sz="2556"/>
            </a:lvl1pPr>
          </a:lstStyle>
          <a:p>
            <a:r>
              <a:t>Manager – Review </a:t>
            </a:r>
            <a:r>
              <a:rPr lang="en-US"/>
              <a:t>Content</a:t>
            </a:r>
            <a:r>
              <a:t> entered by Employee</a:t>
            </a:r>
          </a:p>
        </p:txBody>
      </p:sp>
      <p:sp>
        <p:nvSpPr>
          <p:cNvPr id="340" name="Content Placeholder 7"/>
          <p:cNvSpPr txBox="1"/>
          <p:nvPr/>
        </p:nvSpPr>
        <p:spPr>
          <a:xfrm>
            <a:off x="6304085" y="2656696"/>
            <a:ext cx="2602523" cy="37830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89" tIns="34289" rIns="34289" bIns="34289" anchor="t">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a:t>
            </a:r>
            <a:r>
              <a:rPr lang="en-US"/>
              <a:t>will review Special Accomplishments that were </a:t>
            </a:r>
            <a:r>
              <a:t>added by </a:t>
            </a:r>
            <a:r>
              <a:rPr lang="en-US"/>
              <a:t>the employee</a:t>
            </a:r>
            <a:r>
              <a:t>.</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a:t>
            </a:r>
            <a:r>
              <a:rPr lang="en-US"/>
              <a:t>will have </a:t>
            </a:r>
            <a:r>
              <a:t>the ability to:</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Edit </a:t>
            </a:r>
            <a:r>
              <a:rPr lang="en-US"/>
              <a:t>the Details</a:t>
            </a:r>
            <a:endParaRP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Delete </a:t>
            </a:r>
            <a:r>
              <a:rPr lang="en-US"/>
              <a:t>the Special Accomplishment</a:t>
            </a:r>
            <a:endParaRP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3" name="Picture 3" descr="A screenshot of a cell phone&#10;&#10;Description generated with very high confidence">
            <a:extLst>
              <a:ext uri="{FF2B5EF4-FFF2-40B4-BE49-F238E27FC236}">
                <a16:creationId xmlns:a16="http://schemas.microsoft.com/office/drawing/2014/main" id="{5EF1A6FE-5EDA-40E9-AF95-B8F534A63862}"/>
              </a:ext>
            </a:extLst>
          </p:cNvPr>
          <p:cNvPicPr>
            <a:picLocks noChangeAspect="1"/>
          </p:cNvPicPr>
          <p:nvPr/>
        </p:nvPicPr>
        <p:blipFill>
          <a:blip r:embed="rId5"/>
          <a:stretch>
            <a:fillRect/>
          </a:stretch>
        </p:blipFill>
        <p:spPr>
          <a:xfrm>
            <a:off x="141516" y="2567548"/>
            <a:ext cx="6161313" cy="2942103"/>
          </a:xfrm>
          <a:prstGeom prst="rect">
            <a:avLst/>
          </a:prstGeom>
        </p:spPr>
      </p:pic>
      <p:pic>
        <p:nvPicPr>
          <p:cNvPr id="5" name="Audio 4">
            <a:hlinkClick r:id="" action="ppaction://media"/>
            <a:extLst>
              <a:ext uri="{FF2B5EF4-FFF2-40B4-BE49-F238E27FC236}">
                <a16:creationId xmlns:a16="http://schemas.microsoft.com/office/drawing/2014/main" id="{1C42E4E8-C6BD-9D4C-BC46-5BAA8B147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16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66" name="Title 1"/>
          <p:cNvSpPr txBox="1">
            <a:spLocks noGrp="1"/>
          </p:cNvSpPr>
          <p:nvPr>
            <p:ph type="title"/>
          </p:nvPr>
        </p:nvSpPr>
        <p:spPr>
          <a:xfrm>
            <a:off x="866215" y="1587500"/>
            <a:ext cx="6571061" cy="530225"/>
          </a:xfrm>
          <a:prstGeom prst="rect">
            <a:avLst/>
          </a:prstGeom>
        </p:spPr>
        <p:txBody>
          <a:bodyPr/>
          <a:lstStyle>
            <a:lvl1pPr defTabSz="384047">
              <a:defRPr sz="3024"/>
            </a:lvl1pPr>
          </a:lstStyle>
          <a:p>
            <a:r>
              <a:t>Manager – Approves Criteria</a:t>
            </a:r>
          </a:p>
        </p:txBody>
      </p:sp>
      <p:pic>
        <p:nvPicPr>
          <p:cNvPr id="367" name="Snagit_SNG871" descr="Snagit_SNG871"/>
          <p:cNvPicPr>
            <a:picLocks noChangeAspect="1"/>
          </p:cNvPicPr>
          <p:nvPr/>
        </p:nvPicPr>
        <p:blipFill>
          <a:blip r:embed="rId5"/>
          <a:stretch>
            <a:fillRect/>
          </a:stretch>
        </p:blipFill>
        <p:spPr>
          <a:xfrm>
            <a:off x="452591" y="2470430"/>
            <a:ext cx="6259937" cy="3225867"/>
          </a:xfrm>
          <a:prstGeom prst="rect">
            <a:avLst/>
          </a:prstGeom>
          <a:ln w="12700">
            <a:miter lim="400000"/>
          </a:ln>
        </p:spPr>
      </p:pic>
      <p:sp>
        <p:nvSpPr>
          <p:cNvPr id="368" name="Content Placeholder 7"/>
          <p:cNvSpPr txBox="1"/>
          <p:nvPr/>
        </p:nvSpPr>
        <p:spPr>
          <a:xfrm>
            <a:off x="5930734" y="3014171"/>
            <a:ext cx="2980385" cy="3040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reviews all sections of the Performance Document and will approve the Criteria by Due Date</a:t>
            </a:r>
          </a:p>
          <a:p>
            <a:pPr marL="342900" indent="-342900" defTabSz="457200">
              <a:spcBef>
                <a:spcPts val="1000"/>
              </a:spcBef>
              <a:buClr>
                <a:schemeClr val="accent1"/>
              </a:buClr>
              <a:buSzPct val="80000"/>
              <a:buChar char=""/>
              <a:defRPr sz="1200" b="1">
                <a:solidFill>
                  <a:srgbClr val="404040"/>
                </a:solidFill>
                <a:latin typeface="Century Gothic"/>
                <a:ea typeface="Century Gothic"/>
                <a:cs typeface="Century Gothic"/>
                <a:sym typeface="Century Gothic"/>
              </a:defRPr>
            </a:pPr>
            <a:r>
              <a:t>Note:  Employee does not have access to approve the criteria and once approved will no longer have access to add.</a:t>
            </a:r>
          </a:p>
        </p:txBody>
      </p:sp>
      <p:pic>
        <p:nvPicPr>
          <p:cNvPr id="2" name="Audio 1">
            <a:hlinkClick r:id="" action="ppaction://media"/>
            <a:extLst>
              <a:ext uri="{FF2B5EF4-FFF2-40B4-BE49-F238E27FC236}">
                <a16:creationId xmlns:a16="http://schemas.microsoft.com/office/drawing/2014/main" id="{3FF20A9E-6614-074E-AC4F-E1F9A53666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2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70" name="Title 1"/>
          <p:cNvSpPr txBox="1">
            <a:spLocks noGrp="1"/>
          </p:cNvSpPr>
          <p:nvPr>
            <p:ph type="title"/>
          </p:nvPr>
        </p:nvSpPr>
        <p:spPr>
          <a:xfrm>
            <a:off x="532014" y="1485900"/>
            <a:ext cx="8154787" cy="939339"/>
          </a:xfrm>
          <a:prstGeom prst="rect">
            <a:avLst/>
          </a:prstGeom>
        </p:spPr>
        <p:txBody>
          <a:bodyPr/>
          <a:lstStyle>
            <a:lvl1pPr defTabSz="356615">
              <a:defRPr sz="2807"/>
            </a:lvl1pPr>
          </a:lstStyle>
          <a:p>
            <a:r>
              <a:t>Manager – Confirms Approval of Performance Criteria</a:t>
            </a:r>
          </a:p>
        </p:txBody>
      </p:sp>
      <p:pic>
        <p:nvPicPr>
          <p:cNvPr id="371" name="Snagit_SNG81C" descr="Snagit_SNG81C"/>
          <p:cNvPicPr>
            <a:picLocks noChangeAspect="1"/>
          </p:cNvPicPr>
          <p:nvPr/>
        </p:nvPicPr>
        <p:blipFill>
          <a:blip r:embed="rId5"/>
          <a:stretch>
            <a:fillRect/>
          </a:stretch>
        </p:blipFill>
        <p:spPr>
          <a:xfrm>
            <a:off x="168630" y="2573828"/>
            <a:ext cx="6760029" cy="2743201"/>
          </a:xfrm>
          <a:prstGeom prst="rect">
            <a:avLst/>
          </a:prstGeom>
          <a:ln w="12700">
            <a:miter lim="400000"/>
          </a:ln>
        </p:spPr>
      </p:pic>
      <p:sp>
        <p:nvSpPr>
          <p:cNvPr id="372" name="Content Placeholder 7"/>
          <p:cNvSpPr txBox="1"/>
          <p:nvPr/>
        </p:nvSpPr>
        <p:spPr>
          <a:xfrm>
            <a:off x="6962948" y="2425238"/>
            <a:ext cx="1868739" cy="30530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approves Performance Criteria</a:t>
            </a:r>
          </a:p>
          <a:p>
            <a:pPr marL="342900" indent="-342900" defTabSz="457200">
              <a:spcBef>
                <a:spcPts val="1000"/>
              </a:spcBef>
              <a:buClr>
                <a:schemeClr val="accent1"/>
              </a:buClr>
              <a:buSzPct val="80000"/>
              <a:buChar char=""/>
              <a:defRPr sz="1200" b="1">
                <a:solidFill>
                  <a:srgbClr val="404040"/>
                </a:solidFill>
                <a:latin typeface="Century Gothic"/>
                <a:ea typeface="Century Gothic"/>
                <a:cs typeface="Century Gothic"/>
                <a:sym typeface="Century Gothic"/>
              </a:defRPr>
            </a:pPr>
            <a:r>
              <a:t>Note:  Employee does not have access to approve the criteria and once approved will no longer have access to add.</a:t>
            </a:r>
          </a:p>
        </p:txBody>
      </p:sp>
      <p:pic>
        <p:nvPicPr>
          <p:cNvPr id="2" name="Audio 1">
            <a:hlinkClick r:id="" action="ppaction://media"/>
            <a:extLst>
              <a:ext uri="{FF2B5EF4-FFF2-40B4-BE49-F238E27FC236}">
                <a16:creationId xmlns:a16="http://schemas.microsoft.com/office/drawing/2014/main" id="{7D654DDC-A91D-C845-B920-4281845549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01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42" name="ePerformance Demonstration"/>
          <p:cNvSpPr txBox="1"/>
          <p:nvPr/>
        </p:nvSpPr>
        <p:spPr>
          <a:xfrm>
            <a:off x="1446652" y="2678431"/>
            <a:ext cx="6592506"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t">
            <a:spAutoFit/>
          </a:bodyPr>
          <a:lstStyle>
            <a:lvl1pPr>
              <a:defRPr sz="3700">
                <a:solidFill>
                  <a:srgbClr val="008F00"/>
                </a:solidFill>
              </a:defRPr>
            </a:lvl1pPr>
          </a:lstStyle>
          <a:p>
            <a:r>
              <a:rPr err="1"/>
              <a:t>ePerformance</a:t>
            </a:r>
            <a:r>
              <a:t> </a:t>
            </a:r>
            <a:r>
              <a:rPr lang="en-US"/>
              <a:t>Training - Manager</a:t>
            </a:r>
            <a:endParaRPr/>
          </a:p>
        </p:txBody>
      </p:sp>
      <p:pic>
        <p:nvPicPr>
          <p:cNvPr id="2" name="Audio 1">
            <a:hlinkClick r:id="" action="ppaction://media"/>
            <a:extLst>
              <a:ext uri="{FF2B5EF4-FFF2-40B4-BE49-F238E27FC236}">
                <a16:creationId xmlns:a16="http://schemas.microsoft.com/office/drawing/2014/main" id="{6DF43195-4FBE-0948-B274-3CF3ECBEA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46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20</a:t>
            </a:fld>
            <a:endParaRPr/>
          </a:p>
        </p:txBody>
      </p:sp>
      <p:sp>
        <p:nvSpPr>
          <p:cNvPr id="242" name="ePerformance Demonstration"/>
          <p:cNvSpPr txBox="1"/>
          <p:nvPr/>
        </p:nvSpPr>
        <p:spPr>
          <a:xfrm>
            <a:off x="1446652" y="2678431"/>
            <a:ext cx="6861811" cy="6617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3700">
                <a:solidFill>
                  <a:srgbClr val="008F00"/>
                </a:solidFill>
              </a:defRPr>
            </a:lvl1pPr>
          </a:lstStyle>
          <a:p>
            <a:r>
              <a:rPr lang="en-US"/>
              <a:t>Invite Participants phase - Optional</a:t>
            </a:r>
            <a:endParaRPr/>
          </a:p>
        </p:txBody>
      </p:sp>
      <p:pic>
        <p:nvPicPr>
          <p:cNvPr id="2" name="Audio 1">
            <a:hlinkClick r:id="" action="ppaction://media"/>
            <a:extLst>
              <a:ext uri="{FF2B5EF4-FFF2-40B4-BE49-F238E27FC236}">
                <a16:creationId xmlns:a16="http://schemas.microsoft.com/office/drawing/2014/main" id="{5A5D216B-8A7D-E543-AEDF-38A9FC0AB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19264227"/>
      </p:ext>
    </p:extLst>
  </p:cSld>
  <p:clrMapOvr>
    <a:masterClrMapping/>
  </p:clrMapOvr>
  <p:transition spd="med" advTm="161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26" name="Title 1"/>
          <p:cNvSpPr txBox="1">
            <a:spLocks noGrp="1"/>
          </p:cNvSpPr>
          <p:nvPr>
            <p:ph type="title"/>
          </p:nvPr>
        </p:nvSpPr>
        <p:spPr>
          <a:xfrm>
            <a:off x="486295" y="1380951"/>
            <a:ext cx="6950981" cy="736774"/>
          </a:xfrm>
          <a:prstGeom prst="rect">
            <a:avLst/>
          </a:prstGeom>
        </p:spPr>
        <p:txBody>
          <a:bodyPr/>
          <a:lstStyle/>
          <a:p>
            <a:r>
              <a:t>Manager – Add</a:t>
            </a:r>
            <a:r>
              <a:rPr lang="en-US"/>
              <a:t>s a</a:t>
            </a:r>
            <a:r>
              <a:t> Nominee</a:t>
            </a:r>
          </a:p>
        </p:txBody>
      </p:sp>
      <p:pic>
        <p:nvPicPr>
          <p:cNvPr id="427" name="Snagit_SNG866" descr="Snagit_SNG866"/>
          <p:cNvPicPr>
            <a:picLocks noChangeAspect="1"/>
          </p:cNvPicPr>
          <p:nvPr/>
        </p:nvPicPr>
        <p:blipFill>
          <a:blip r:embed="rId5"/>
          <a:stretch>
            <a:fillRect/>
          </a:stretch>
        </p:blipFill>
        <p:spPr>
          <a:xfrm>
            <a:off x="69340" y="2402605"/>
            <a:ext cx="6767879" cy="2968457"/>
          </a:xfrm>
          <a:prstGeom prst="rect">
            <a:avLst/>
          </a:prstGeom>
          <a:ln w="12700">
            <a:miter lim="400000"/>
          </a:ln>
        </p:spPr>
      </p:pic>
      <p:sp>
        <p:nvSpPr>
          <p:cNvPr id="428" name="Content Placeholder 7"/>
          <p:cNvSpPr txBox="1"/>
          <p:nvPr/>
        </p:nvSpPr>
        <p:spPr>
          <a:xfrm>
            <a:off x="6813318" y="2402605"/>
            <a:ext cx="2150919" cy="3548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After approving the Criteria, the Manager has the ability to Nominate a Participant for the Employee Review</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will Add a Nominee</a:t>
            </a:r>
          </a:p>
        </p:txBody>
      </p:sp>
      <p:pic>
        <p:nvPicPr>
          <p:cNvPr id="2" name="Audio 1">
            <a:hlinkClick r:id="" action="ppaction://media"/>
            <a:extLst>
              <a:ext uri="{FF2B5EF4-FFF2-40B4-BE49-F238E27FC236}">
                <a16:creationId xmlns:a16="http://schemas.microsoft.com/office/drawing/2014/main" id="{A5DFD9E9-3435-9746-A5E4-2A99ACDBF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3" name="Picture 3">
            <a:extLst>
              <a:ext uri="{FF2B5EF4-FFF2-40B4-BE49-F238E27FC236}">
                <a16:creationId xmlns:a16="http://schemas.microsoft.com/office/drawing/2014/main" id="{E20132A9-921F-4994-AA3F-65B6528B2F61}"/>
              </a:ext>
            </a:extLst>
          </p:cNvPr>
          <p:cNvPicPr>
            <a:picLocks noChangeAspect="1"/>
          </p:cNvPicPr>
          <p:nvPr/>
        </p:nvPicPr>
        <p:blipFill>
          <a:blip r:embed="rId7"/>
          <a:stretch>
            <a:fillRect/>
          </a:stretch>
        </p:blipFill>
        <p:spPr>
          <a:xfrm>
            <a:off x="2409053" y="3709859"/>
            <a:ext cx="495300" cy="133350"/>
          </a:xfrm>
          <a:prstGeom prst="rect">
            <a:avLst/>
          </a:prstGeom>
        </p:spPr>
      </p:pic>
    </p:spTree>
  </p:cSld>
  <p:clrMapOvr>
    <a:masterClrMapping/>
  </p:clrMapOvr>
  <p:transition spd="med" advTm="14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0" name="Title 1"/>
          <p:cNvSpPr txBox="1">
            <a:spLocks noGrp="1"/>
          </p:cNvSpPr>
          <p:nvPr>
            <p:ph type="title"/>
          </p:nvPr>
        </p:nvSpPr>
        <p:spPr>
          <a:xfrm>
            <a:off x="527539" y="1587500"/>
            <a:ext cx="7280030" cy="530225"/>
          </a:xfrm>
          <a:prstGeom prst="rect">
            <a:avLst/>
          </a:prstGeom>
        </p:spPr>
        <p:txBody>
          <a:bodyPr/>
          <a:lstStyle>
            <a:lvl1pPr defTabSz="356615">
              <a:defRPr sz="2807"/>
            </a:lvl1pPr>
          </a:lstStyle>
          <a:p>
            <a:r>
              <a:t>Manager –</a:t>
            </a:r>
            <a:r>
              <a:rPr lang="en-US"/>
              <a:t> </a:t>
            </a:r>
            <a:r>
              <a:t>Submit</a:t>
            </a:r>
            <a:r>
              <a:rPr lang="en-US"/>
              <a:t>s</a:t>
            </a:r>
            <a:r>
              <a:t> </a:t>
            </a:r>
            <a:r>
              <a:rPr lang="en-US"/>
              <a:t>the </a:t>
            </a:r>
            <a:r>
              <a:t>Nomin</a:t>
            </a:r>
            <a:r>
              <a:rPr lang="en-US"/>
              <a:t>ation</a:t>
            </a:r>
            <a:endParaRPr/>
          </a:p>
        </p:txBody>
      </p:sp>
      <p:sp>
        <p:nvSpPr>
          <p:cNvPr id="431" name="Content Placeholder 7"/>
          <p:cNvSpPr txBox="1"/>
          <p:nvPr/>
        </p:nvSpPr>
        <p:spPr>
          <a:xfrm>
            <a:off x="7083482" y="2461606"/>
            <a:ext cx="1880755" cy="1731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a:t>After selecting Nominee(s) the Manager will submit the request</a:t>
            </a:r>
            <a:endParaRPr/>
          </a:p>
        </p:txBody>
      </p:sp>
      <p:pic>
        <p:nvPicPr>
          <p:cNvPr id="432" name="Picture 2" descr="Picture 2"/>
          <p:cNvPicPr>
            <a:picLocks noChangeAspect="1"/>
          </p:cNvPicPr>
          <p:nvPr/>
        </p:nvPicPr>
        <p:blipFill>
          <a:blip r:embed="rId5"/>
          <a:stretch>
            <a:fillRect/>
          </a:stretch>
        </p:blipFill>
        <p:spPr>
          <a:xfrm>
            <a:off x="93022" y="2591841"/>
            <a:ext cx="7116047" cy="2549901"/>
          </a:xfrm>
          <a:prstGeom prst="rect">
            <a:avLst/>
          </a:prstGeom>
          <a:ln w="12700">
            <a:miter lim="400000"/>
          </a:ln>
        </p:spPr>
      </p:pic>
      <p:pic>
        <p:nvPicPr>
          <p:cNvPr id="2" name="Audio 1">
            <a:hlinkClick r:id="" action="ppaction://media"/>
            <a:extLst>
              <a:ext uri="{FF2B5EF4-FFF2-40B4-BE49-F238E27FC236}">
                <a16:creationId xmlns:a16="http://schemas.microsoft.com/office/drawing/2014/main" id="{88DB17D5-AD86-B64B-B1F1-2ECB39A5E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9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23</a:t>
            </a:fld>
            <a:endParaRPr/>
          </a:p>
        </p:txBody>
      </p:sp>
      <p:sp>
        <p:nvSpPr>
          <p:cNvPr id="242" name="ePerformance Demonstration"/>
          <p:cNvSpPr txBox="1"/>
          <p:nvPr/>
        </p:nvSpPr>
        <p:spPr>
          <a:xfrm>
            <a:off x="1446652" y="2678431"/>
            <a:ext cx="6271906" cy="6617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sz="3700">
                <a:solidFill>
                  <a:srgbClr val="008F00"/>
                </a:solidFill>
              </a:defRPr>
            </a:lvl1pPr>
          </a:lstStyle>
          <a:p>
            <a:r>
              <a:rPr lang="en-US"/>
              <a:t>Managing Nomination Requests</a:t>
            </a:r>
            <a:endParaRPr/>
          </a:p>
        </p:txBody>
      </p:sp>
      <p:pic>
        <p:nvPicPr>
          <p:cNvPr id="2" name="Audio 1">
            <a:hlinkClick r:id="" action="ppaction://media"/>
            <a:extLst>
              <a:ext uri="{FF2B5EF4-FFF2-40B4-BE49-F238E27FC236}">
                <a16:creationId xmlns:a16="http://schemas.microsoft.com/office/drawing/2014/main" id="{D9BE66E1-80F0-4747-9EF4-E45B03E03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44114333"/>
      </p:ext>
    </p:extLst>
  </p:cSld>
  <p:clrMapOvr>
    <a:masterClrMapping/>
  </p:clrMapOvr>
  <p:transition spd="med" advTm="7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74" name="Title 1"/>
          <p:cNvSpPr txBox="1">
            <a:spLocks noGrp="1"/>
          </p:cNvSpPr>
          <p:nvPr>
            <p:ph type="title"/>
          </p:nvPr>
        </p:nvSpPr>
        <p:spPr>
          <a:xfrm>
            <a:off x="866215" y="1587500"/>
            <a:ext cx="6898190" cy="530225"/>
          </a:xfrm>
          <a:prstGeom prst="rect">
            <a:avLst/>
          </a:prstGeom>
        </p:spPr>
        <p:txBody>
          <a:bodyPr/>
          <a:lstStyle>
            <a:lvl1pPr defTabSz="365760">
              <a:defRPr sz="2880"/>
            </a:lvl1pPr>
          </a:lstStyle>
          <a:p>
            <a:r>
              <a:t>Manager – </a:t>
            </a:r>
            <a:r>
              <a:rPr lang="en-US"/>
              <a:t>Track Nominations</a:t>
            </a:r>
            <a:endParaRPr/>
          </a:p>
        </p:txBody>
      </p:sp>
      <p:sp>
        <p:nvSpPr>
          <p:cNvPr id="476" name="Content Placeholder 7"/>
          <p:cNvSpPr txBox="1"/>
          <p:nvPr/>
        </p:nvSpPr>
        <p:spPr>
          <a:xfrm>
            <a:off x="6987886" y="2424199"/>
            <a:ext cx="1926475" cy="1731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rPr lang="en-US"/>
              <a:t>The Manager will have the ability to view Nomination requests</a:t>
            </a:r>
            <a:endParaRPr/>
          </a:p>
        </p:txBody>
      </p:sp>
      <p:pic>
        <p:nvPicPr>
          <p:cNvPr id="6" name="Picture 5">
            <a:extLst>
              <a:ext uri="{FF2B5EF4-FFF2-40B4-BE49-F238E27FC236}">
                <a16:creationId xmlns:a16="http://schemas.microsoft.com/office/drawing/2014/main" id="{39160EC2-4B15-4FFE-999A-EC017E61DF75}"/>
              </a:ext>
            </a:extLst>
          </p:cNvPr>
          <p:cNvPicPr>
            <a:picLocks noChangeAspect="1"/>
          </p:cNvPicPr>
          <p:nvPr/>
        </p:nvPicPr>
        <p:blipFill>
          <a:blip r:embed="rId5"/>
          <a:stretch>
            <a:fillRect/>
          </a:stretch>
        </p:blipFill>
        <p:spPr>
          <a:xfrm>
            <a:off x="337789" y="2481203"/>
            <a:ext cx="6513816" cy="3765303"/>
          </a:xfrm>
          <a:prstGeom prst="rect">
            <a:avLst/>
          </a:prstGeom>
        </p:spPr>
      </p:pic>
      <p:pic>
        <p:nvPicPr>
          <p:cNvPr id="2" name="Audio 1">
            <a:hlinkClick r:id="" action="ppaction://media"/>
            <a:extLst>
              <a:ext uri="{FF2B5EF4-FFF2-40B4-BE49-F238E27FC236}">
                <a16:creationId xmlns:a16="http://schemas.microsoft.com/office/drawing/2014/main" id="{AF1E0E5D-9F21-894E-B343-8E7F5EDA3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69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25</a:t>
            </a:fld>
            <a:endParaRPr/>
          </a:p>
        </p:txBody>
      </p:sp>
      <p:sp>
        <p:nvSpPr>
          <p:cNvPr id="242" name="ePerformance Demonstration"/>
          <p:cNvSpPr txBox="1"/>
          <p:nvPr/>
        </p:nvSpPr>
        <p:spPr>
          <a:xfrm>
            <a:off x="0" y="1900287"/>
            <a:ext cx="9012621" cy="12311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3700">
                <a:solidFill>
                  <a:srgbClr val="008F00"/>
                </a:solidFill>
              </a:defRPr>
            </a:lvl1pPr>
          </a:lstStyle>
          <a:p>
            <a:pPr algn="ctr"/>
            <a:r>
              <a:rPr lang="en-US"/>
              <a:t>Manager waits for Nominee to complete Nominee-Evaluation</a:t>
            </a:r>
            <a:endParaRPr/>
          </a:p>
        </p:txBody>
      </p:sp>
      <p:pic>
        <p:nvPicPr>
          <p:cNvPr id="2" name="Picture 1">
            <a:extLst>
              <a:ext uri="{FF2B5EF4-FFF2-40B4-BE49-F238E27FC236}">
                <a16:creationId xmlns:a16="http://schemas.microsoft.com/office/drawing/2014/main" id="{129181F4-90C8-4F17-A983-D5B9136AD2D6}"/>
              </a:ext>
            </a:extLst>
          </p:cNvPr>
          <p:cNvPicPr>
            <a:picLocks noChangeAspect="1"/>
          </p:cNvPicPr>
          <p:nvPr/>
        </p:nvPicPr>
        <p:blipFill>
          <a:blip r:embed="rId5"/>
          <a:stretch>
            <a:fillRect/>
          </a:stretch>
        </p:blipFill>
        <p:spPr>
          <a:xfrm>
            <a:off x="2722740" y="3315464"/>
            <a:ext cx="3457600" cy="2900384"/>
          </a:xfrm>
          <a:prstGeom prst="rect">
            <a:avLst/>
          </a:prstGeom>
        </p:spPr>
      </p:pic>
      <p:pic>
        <p:nvPicPr>
          <p:cNvPr id="3" name="Audio 2">
            <a:hlinkClick r:id="" action="ppaction://media"/>
            <a:extLst>
              <a:ext uri="{FF2B5EF4-FFF2-40B4-BE49-F238E27FC236}">
                <a16:creationId xmlns:a16="http://schemas.microsoft.com/office/drawing/2014/main" id="{2F198936-8537-DA40-8DE8-FAEF1A062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11162222"/>
      </p:ext>
    </p:extLst>
  </p:cSld>
  <p:clrMapOvr>
    <a:masterClrMapping/>
  </p:clrMapOvr>
  <p:transition spd="med" advTm="16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74" name="Title 1"/>
          <p:cNvSpPr txBox="1">
            <a:spLocks noGrp="1"/>
          </p:cNvSpPr>
          <p:nvPr>
            <p:ph type="title"/>
          </p:nvPr>
        </p:nvSpPr>
        <p:spPr>
          <a:xfrm>
            <a:off x="866215" y="1587500"/>
            <a:ext cx="6898190" cy="530225"/>
          </a:xfrm>
          <a:prstGeom prst="rect">
            <a:avLst/>
          </a:prstGeom>
        </p:spPr>
        <p:txBody>
          <a:bodyPr>
            <a:normAutofit fontScale="90000"/>
          </a:bodyPr>
          <a:lstStyle>
            <a:lvl1pPr defTabSz="365760">
              <a:defRPr sz="2880"/>
            </a:lvl1pPr>
          </a:lstStyle>
          <a:p>
            <a:r>
              <a:t>Manager – </a:t>
            </a:r>
            <a:r>
              <a:rPr lang="en-US"/>
              <a:t>Review Nominee Evaluation</a:t>
            </a:r>
            <a:endParaRPr/>
          </a:p>
        </p:txBody>
      </p:sp>
      <p:sp>
        <p:nvSpPr>
          <p:cNvPr id="476" name="Content Placeholder 7"/>
          <p:cNvSpPr txBox="1"/>
          <p:nvPr/>
        </p:nvSpPr>
        <p:spPr>
          <a:xfrm>
            <a:off x="6987886" y="2424199"/>
            <a:ext cx="1926475" cy="14542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rPr lang="en-US"/>
              <a:t>The Manager will access and review the Nominee Evaluation</a:t>
            </a:r>
            <a:endParaRPr/>
          </a:p>
        </p:txBody>
      </p:sp>
      <p:pic>
        <p:nvPicPr>
          <p:cNvPr id="5" name="Picture 4">
            <a:extLst>
              <a:ext uri="{FF2B5EF4-FFF2-40B4-BE49-F238E27FC236}">
                <a16:creationId xmlns:a16="http://schemas.microsoft.com/office/drawing/2014/main" id="{E11AE691-ED14-4DEF-8B85-F680B6040788}"/>
              </a:ext>
            </a:extLst>
          </p:cNvPr>
          <p:cNvPicPr>
            <a:picLocks noChangeAspect="1"/>
          </p:cNvPicPr>
          <p:nvPr/>
        </p:nvPicPr>
        <p:blipFill>
          <a:blip r:embed="rId5"/>
          <a:stretch>
            <a:fillRect/>
          </a:stretch>
        </p:blipFill>
        <p:spPr>
          <a:xfrm>
            <a:off x="381467" y="2554297"/>
            <a:ext cx="6457307" cy="1997945"/>
          </a:xfrm>
          <a:prstGeom prst="rect">
            <a:avLst/>
          </a:prstGeom>
        </p:spPr>
      </p:pic>
      <p:pic>
        <p:nvPicPr>
          <p:cNvPr id="2" name="Audio 1">
            <a:hlinkClick r:id="" action="ppaction://media"/>
            <a:extLst>
              <a:ext uri="{FF2B5EF4-FFF2-40B4-BE49-F238E27FC236}">
                <a16:creationId xmlns:a16="http://schemas.microsoft.com/office/drawing/2014/main" id="{CE55A0C0-8C28-A04C-A851-DD7D4A16E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84200660"/>
      </p:ext>
    </p:extLst>
  </p:cSld>
  <p:clrMapOvr>
    <a:masterClrMapping/>
  </p:clrMapOvr>
  <p:transition spd="med" advTm="28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27</a:t>
            </a:fld>
            <a:endParaRPr/>
          </a:p>
        </p:txBody>
      </p:sp>
      <p:sp>
        <p:nvSpPr>
          <p:cNvPr id="242" name="ePerformance Demonstration"/>
          <p:cNvSpPr txBox="1"/>
          <p:nvPr/>
        </p:nvSpPr>
        <p:spPr>
          <a:xfrm>
            <a:off x="0" y="2562817"/>
            <a:ext cx="9012621" cy="12311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3700">
                <a:solidFill>
                  <a:srgbClr val="008F00"/>
                </a:solidFill>
              </a:defRPr>
            </a:lvl1pPr>
          </a:lstStyle>
          <a:p>
            <a:pPr algn="ctr"/>
            <a:r>
              <a:rPr lang="en-US"/>
              <a:t>Manager waits for Employee to complete self-evaluation</a:t>
            </a:r>
            <a:endParaRPr/>
          </a:p>
        </p:txBody>
      </p:sp>
      <p:pic>
        <p:nvPicPr>
          <p:cNvPr id="2" name="Audio 1">
            <a:hlinkClick r:id="" action="ppaction://media"/>
            <a:extLst>
              <a:ext uri="{FF2B5EF4-FFF2-40B4-BE49-F238E27FC236}">
                <a16:creationId xmlns:a16="http://schemas.microsoft.com/office/drawing/2014/main" id="{1341DEE2-5832-FE49-A62E-177F3001B6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71121165"/>
      </p:ext>
    </p:extLst>
  </p:cSld>
  <p:clrMapOvr>
    <a:masterClrMapping/>
  </p:clrMapOvr>
  <p:transition spd="med" advTm="45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18" name="Title 1"/>
          <p:cNvSpPr txBox="1">
            <a:spLocks noGrp="1"/>
          </p:cNvSpPr>
          <p:nvPr>
            <p:ph type="title"/>
          </p:nvPr>
        </p:nvSpPr>
        <p:spPr>
          <a:xfrm>
            <a:off x="436419" y="1301981"/>
            <a:ext cx="7000857" cy="815743"/>
          </a:xfrm>
          <a:prstGeom prst="rect">
            <a:avLst/>
          </a:prstGeom>
        </p:spPr>
        <p:txBody>
          <a:bodyPr/>
          <a:lstStyle>
            <a:lvl1pPr defTabSz="370331">
              <a:defRPr sz="2916"/>
            </a:lvl1pPr>
          </a:lstStyle>
          <a:p>
            <a:r>
              <a:t>Manager – Receives Email Notification</a:t>
            </a:r>
          </a:p>
        </p:txBody>
      </p:sp>
      <p:pic>
        <p:nvPicPr>
          <p:cNvPr id="419" name="Snagit_SNG855" descr="Snagit_SNG855"/>
          <p:cNvPicPr>
            <a:picLocks noChangeAspect="1"/>
          </p:cNvPicPr>
          <p:nvPr/>
        </p:nvPicPr>
        <p:blipFill>
          <a:blip r:embed="rId5"/>
          <a:stretch>
            <a:fillRect/>
          </a:stretch>
        </p:blipFill>
        <p:spPr>
          <a:xfrm>
            <a:off x="118629" y="2652799"/>
            <a:ext cx="6831570" cy="2402382"/>
          </a:xfrm>
          <a:prstGeom prst="rect">
            <a:avLst/>
          </a:prstGeom>
          <a:ln w="12700">
            <a:miter lim="400000"/>
          </a:ln>
        </p:spPr>
      </p:pic>
      <p:sp>
        <p:nvSpPr>
          <p:cNvPr id="420" name="Content Placeholder 7"/>
          <p:cNvSpPr txBox="1"/>
          <p:nvPr/>
        </p:nvSpPr>
        <p:spPr>
          <a:xfrm>
            <a:off x="7016980" y="2469919"/>
            <a:ext cx="1880756" cy="28625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t>Manager receives email notification that Employee has completed the Self Evaluation</a:t>
            </a:r>
          </a:p>
        </p:txBody>
      </p:sp>
      <p:pic>
        <p:nvPicPr>
          <p:cNvPr id="2" name="Audio 1">
            <a:hlinkClick r:id="" action="ppaction://media"/>
            <a:extLst>
              <a:ext uri="{FF2B5EF4-FFF2-40B4-BE49-F238E27FC236}">
                <a16:creationId xmlns:a16="http://schemas.microsoft.com/office/drawing/2014/main" id="{4E9EEB27-463A-9E41-82D2-61B192BD00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24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29</a:t>
            </a:fld>
            <a:endParaRPr/>
          </a:p>
        </p:txBody>
      </p:sp>
      <p:sp>
        <p:nvSpPr>
          <p:cNvPr id="242" name="ePerformance Demonstration"/>
          <p:cNvSpPr txBox="1"/>
          <p:nvPr/>
        </p:nvSpPr>
        <p:spPr>
          <a:xfrm>
            <a:off x="0" y="2562817"/>
            <a:ext cx="9012621" cy="6617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defRPr sz="3700">
                <a:solidFill>
                  <a:srgbClr val="008F00"/>
                </a:solidFill>
              </a:defRPr>
            </a:lvl1pPr>
          </a:lstStyle>
          <a:p>
            <a:pPr algn="ctr"/>
            <a:r>
              <a:rPr lang="en-US"/>
              <a:t>Manager begins the Manager Evaluation</a:t>
            </a:r>
            <a:endParaRPr/>
          </a:p>
        </p:txBody>
      </p:sp>
      <p:pic>
        <p:nvPicPr>
          <p:cNvPr id="2" name="Audio 1">
            <a:hlinkClick r:id="" action="ppaction://media"/>
            <a:extLst>
              <a:ext uri="{FF2B5EF4-FFF2-40B4-BE49-F238E27FC236}">
                <a16:creationId xmlns:a16="http://schemas.microsoft.com/office/drawing/2014/main" id="{B58BF4A6-7172-3C47-8F07-458ABA1551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24984962"/>
      </p:ext>
    </p:extLst>
  </p:cSld>
  <p:clrMapOvr>
    <a:masterClrMapping/>
  </p:clrMapOvr>
  <p:transition spd="med" advTm="12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a:t>
            </a:fld>
            <a:endParaRPr/>
          </a:p>
        </p:txBody>
      </p:sp>
      <p:sp>
        <p:nvSpPr>
          <p:cNvPr id="242" name="ePerformance Demonstration"/>
          <p:cNvSpPr txBox="1"/>
          <p:nvPr/>
        </p:nvSpPr>
        <p:spPr>
          <a:xfrm>
            <a:off x="1446652" y="2678431"/>
            <a:ext cx="3859386" cy="6617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nchor="t">
            <a:spAutoFit/>
          </a:bodyPr>
          <a:lstStyle>
            <a:lvl1pPr>
              <a:defRPr sz="3700">
                <a:solidFill>
                  <a:srgbClr val="008F00"/>
                </a:solidFill>
              </a:defRPr>
            </a:lvl1pPr>
          </a:lstStyle>
          <a:p>
            <a:r>
              <a:rPr lang="en-US"/>
              <a:t>Define Criteria Step</a:t>
            </a:r>
            <a:endParaRPr/>
          </a:p>
        </p:txBody>
      </p:sp>
      <p:pic>
        <p:nvPicPr>
          <p:cNvPr id="2" name="Audio 1">
            <a:hlinkClick r:id="" action="ppaction://media"/>
            <a:extLst>
              <a:ext uri="{FF2B5EF4-FFF2-40B4-BE49-F238E27FC236}">
                <a16:creationId xmlns:a16="http://schemas.microsoft.com/office/drawing/2014/main" id="{5691B480-CA6C-9C4E-A07D-0ECD13617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63785893"/>
      </p:ext>
    </p:extLst>
  </p:cSld>
  <p:clrMapOvr>
    <a:masterClrMapping/>
  </p:clrMapOvr>
  <p:transition spd="med" advTm="340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78" name="Title 1"/>
          <p:cNvSpPr txBox="1">
            <a:spLocks noGrp="1"/>
          </p:cNvSpPr>
          <p:nvPr>
            <p:ph type="title"/>
          </p:nvPr>
        </p:nvSpPr>
        <p:spPr>
          <a:xfrm>
            <a:off x="436419" y="1243791"/>
            <a:ext cx="7000857" cy="873934"/>
          </a:xfrm>
          <a:prstGeom prst="rect">
            <a:avLst/>
          </a:prstGeom>
        </p:spPr>
        <p:txBody>
          <a:bodyPr>
            <a:normAutofit fontScale="90000"/>
          </a:bodyPr>
          <a:lstStyle/>
          <a:p>
            <a:r>
              <a:t>Manager –Manager Evaluation</a:t>
            </a:r>
          </a:p>
        </p:txBody>
      </p:sp>
      <p:pic>
        <p:nvPicPr>
          <p:cNvPr id="479" name="Snagit_SNG80E" descr="Snagit_SNG80E"/>
          <p:cNvPicPr>
            <a:picLocks noChangeAspect="1"/>
          </p:cNvPicPr>
          <p:nvPr/>
        </p:nvPicPr>
        <p:blipFill>
          <a:blip r:embed="rId5"/>
          <a:stretch>
            <a:fillRect/>
          </a:stretch>
        </p:blipFill>
        <p:spPr>
          <a:xfrm>
            <a:off x="95597" y="2515225"/>
            <a:ext cx="6887897" cy="2985100"/>
          </a:xfrm>
          <a:prstGeom prst="rect">
            <a:avLst/>
          </a:prstGeom>
          <a:ln w="12700">
            <a:miter lim="400000"/>
          </a:ln>
        </p:spPr>
      </p:pic>
      <p:sp>
        <p:nvSpPr>
          <p:cNvPr id="480" name="Content Placeholder 7"/>
          <p:cNvSpPr txBox="1"/>
          <p:nvPr/>
        </p:nvSpPr>
        <p:spPr>
          <a:xfrm>
            <a:off x="6891135" y="2738235"/>
            <a:ext cx="2110278" cy="117724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rPr lang="en-US"/>
              <a:t>Manager will begin adding ratings and comments</a:t>
            </a:r>
            <a:endParaRPr/>
          </a:p>
        </p:txBody>
      </p:sp>
      <p:pic>
        <p:nvPicPr>
          <p:cNvPr id="2" name="Audio 1">
            <a:hlinkClick r:id="" action="ppaction://media"/>
            <a:extLst>
              <a:ext uri="{FF2B5EF4-FFF2-40B4-BE49-F238E27FC236}">
                <a16:creationId xmlns:a16="http://schemas.microsoft.com/office/drawing/2014/main" id="{BB85B4E2-BC77-3A4F-A0AE-9114857EA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3" name="Picture 3">
            <a:extLst>
              <a:ext uri="{FF2B5EF4-FFF2-40B4-BE49-F238E27FC236}">
                <a16:creationId xmlns:a16="http://schemas.microsoft.com/office/drawing/2014/main" id="{BDBC34F2-36DC-4B9B-836D-05D968A50BF2}"/>
              </a:ext>
            </a:extLst>
          </p:cNvPr>
          <p:cNvPicPr>
            <a:picLocks noChangeAspect="1"/>
          </p:cNvPicPr>
          <p:nvPr/>
        </p:nvPicPr>
        <p:blipFill>
          <a:blip r:embed="rId7"/>
          <a:stretch>
            <a:fillRect/>
          </a:stretch>
        </p:blipFill>
        <p:spPr>
          <a:xfrm>
            <a:off x="2532620" y="3864318"/>
            <a:ext cx="495300" cy="133350"/>
          </a:xfrm>
          <a:prstGeom prst="rect">
            <a:avLst/>
          </a:prstGeom>
        </p:spPr>
      </p:pic>
    </p:spTree>
  </p:cSld>
  <p:clrMapOvr>
    <a:masterClrMapping/>
  </p:clrMapOvr>
  <p:transition spd="med" advTm="72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82" name="Title 1"/>
          <p:cNvSpPr txBox="1">
            <a:spLocks noGrp="1"/>
          </p:cNvSpPr>
          <p:nvPr>
            <p:ph type="title"/>
          </p:nvPr>
        </p:nvSpPr>
        <p:spPr>
          <a:xfrm>
            <a:off x="586046" y="1293668"/>
            <a:ext cx="6851230" cy="824056"/>
          </a:xfrm>
          <a:prstGeom prst="rect">
            <a:avLst/>
          </a:prstGeom>
        </p:spPr>
        <p:txBody>
          <a:bodyPr>
            <a:normAutofit fontScale="90000"/>
          </a:bodyPr>
          <a:lstStyle>
            <a:lvl1pPr defTabSz="315468">
              <a:defRPr sz="2484"/>
            </a:lvl1pPr>
          </a:lstStyle>
          <a:p>
            <a:r>
              <a:t>Manager –Manager Evaluation – Behavioral Section</a:t>
            </a:r>
          </a:p>
        </p:txBody>
      </p:sp>
      <p:pic>
        <p:nvPicPr>
          <p:cNvPr id="483" name="Snagit_SNG810" descr="Snagit_SNG810"/>
          <p:cNvPicPr>
            <a:picLocks noChangeAspect="1"/>
          </p:cNvPicPr>
          <p:nvPr/>
        </p:nvPicPr>
        <p:blipFill>
          <a:blip r:embed="rId5"/>
          <a:stretch>
            <a:fillRect/>
          </a:stretch>
        </p:blipFill>
        <p:spPr>
          <a:xfrm>
            <a:off x="33425" y="2243351"/>
            <a:ext cx="6778625" cy="3711625"/>
          </a:xfrm>
          <a:prstGeom prst="rect">
            <a:avLst/>
          </a:prstGeom>
          <a:ln w="12700">
            <a:miter lim="400000"/>
          </a:ln>
        </p:spPr>
      </p:pic>
      <p:sp>
        <p:nvSpPr>
          <p:cNvPr id="484" name="Content Placeholder 7"/>
          <p:cNvSpPr txBox="1"/>
          <p:nvPr/>
        </p:nvSpPr>
        <p:spPr>
          <a:xfrm>
            <a:off x="6812050" y="2594895"/>
            <a:ext cx="2112142" cy="20082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 has the ability to review both the Employee and Nominees  Rating and Comments</a:t>
            </a:r>
          </a:p>
        </p:txBody>
      </p:sp>
      <p:pic>
        <p:nvPicPr>
          <p:cNvPr id="2" name="Audio 1">
            <a:hlinkClick r:id="" action="ppaction://media"/>
            <a:extLst>
              <a:ext uri="{FF2B5EF4-FFF2-40B4-BE49-F238E27FC236}">
                <a16:creationId xmlns:a16="http://schemas.microsoft.com/office/drawing/2014/main" id="{63E0A501-8C15-1440-B66D-F84D6027F0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24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06" name="Title 1"/>
          <p:cNvSpPr txBox="1">
            <a:spLocks noGrp="1"/>
          </p:cNvSpPr>
          <p:nvPr>
            <p:ph type="title"/>
          </p:nvPr>
        </p:nvSpPr>
        <p:spPr>
          <a:xfrm>
            <a:off x="394855" y="1252104"/>
            <a:ext cx="7042422" cy="865621"/>
          </a:xfrm>
          <a:prstGeom prst="rect">
            <a:avLst/>
          </a:prstGeom>
        </p:spPr>
        <p:txBody>
          <a:bodyPr/>
          <a:lstStyle>
            <a:lvl1pPr defTabSz="320039">
              <a:defRPr sz="2520"/>
            </a:lvl1pPr>
          </a:lstStyle>
          <a:p>
            <a:r>
              <a:t>Manager – Manager Evaluation – Share with Employee</a:t>
            </a:r>
          </a:p>
        </p:txBody>
      </p:sp>
      <p:sp>
        <p:nvSpPr>
          <p:cNvPr id="508" name="Content Placeholder 7"/>
          <p:cNvSpPr txBox="1"/>
          <p:nvPr/>
        </p:nvSpPr>
        <p:spPr>
          <a:xfrm>
            <a:off x="6592233" y="2534081"/>
            <a:ext cx="2306483" cy="900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t>Manager </a:t>
            </a:r>
            <a:r>
              <a:rPr lang="en-US"/>
              <a:t>will S</a:t>
            </a:r>
            <a:r>
              <a:t>hare Evaluation with Employee</a:t>
            </a:r>
          </a:p>
        </p:txBody>
      </p:sp>
      <p:pic>
        <p:nvPicPr>
          <p:cNvPr id="4" name="Picture 3">
            <a:extLst>
              <a:ext uri="{FF2B5EF4-FFF2-40B4-BE49-F238E27FC236}">
                <a16:creationId xmlns:a16="http://schemas.microsoft.com/office/drawing/2014/main" id="{BA442D85-437C-4C28-BF77-85B86C3DB8B8}"/>
              </a:ext>
            </a:extLst>
          </p:cNvPr>
          <p:cNvPicPr>
            <a:picLocks noChangeAspect="1"/>
          </p:cNvPicPr>
          <p:nvPr/>
        </p:nvPicPr>
        <p:blipFill>
          <a:blip r:embed="rId5"/>
          <a:stretch>
            <a:fillRect/>
          </a:stretch>
        </p:blipFill>
        <p:spPr>
          <a:xfrm>
            <a:off x="0" y="2117725"/>
            <a:ext cx="6832015" cy="4599597"/>
          </a:xfrm>
          <a:prstGeom prst="rect">
            <a:avLst/>
          </a:prstGeom>
        </p:spPr>
      </p:pic>
      <p:pic>
        <p:nvPicPr>
          <p:cNvPr id="2" name="Audio 1">
            <a:hlinkClick r:id="" action="ppaction://media"/>
            <a:extLst>
              <a:ext uri="{FF2B5EF4-FFF2-40B4-BE49-F238E27FC236}">
                <a16:creationId xmlns:a16="http://schemas.microsoft.com/office/drawing/2014/main" id="{FC208399-1B22-BC48-8766-39E3073E38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3" name="Picture 4">
            <a:extLst>
              <a:ext uri="{FF2B5EF4-FFF2-40B4-BE49-F238E27FC236}">
                <a16:creationId xmlns:a16="http://schemas.microsoft.com/office/drawing/2014/main" id="{EA768A05-BBC3-4EA2-A48F-184958D9168D}"/>
              </a:ext>
            </a:extLst>
          </p:cNvPr>
          <p:cNvPicPr>
            <a:picLocks noChangeAspect="1"/>
          </p:cNvPicPr>
          <p:nvPr/>
        </p:nvPicPr>
        <p:blipFill>
          <a:blip r:embed="rId7"/>
          <a:stretch>
            <a:fillRect/>
          </a:stretch>
        </p:blipFill>
        <p:spPr>
          <a:xfrm>
            <a:off x="1520524" y="3842179"/>
            <a:ext cx="975691" cy="268645"/>
          </a:xfrm>
          <a:prstGeom prst="rect">
            <a:avLst/>
          </a:prstGeom>
        </p:spPr>
      </p:pic>
    </p:spTree>
  </p:cSld>
  <p:clrMapOvr>
    <a:masterClrMapping/>
  </p:clrMapOvr>
  <p:transition spd="med" advTm="20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22" name="Title 1"/>
          <p:cNvSpPr txBox="1">
            <a:spLocks noGrp="1"/>
          </p:cNvSpPr>
          <p:nvPr>
            <p:ph type="title"/>
          </p:nvPr>
        </p:nvSpPr>
        <p:spPr>
          <a:xfrm>
            <a:off x="411479" y="1310293"/>
            <a:ext cx="8064305" cy="807432"/>
          </a:xfrm>
          <a:prstGeom prst="rect">
            <a:avLst/>
          </a:prstGeom>
        </p:spPr>
        <p:txBody>
          <a:bodyPr>
            <a:normAutofit fontScale="90000"/>
          </a:bodyPr>
          <a:lstStyle/>
          <a:p>
            <a:r>
              <a:rPr lang="en-US"/>
              <a:t>Manager</a:t>
            </a:r>
            <a:r>
              <a:t> – </a:t>
            </a:r>
            <a:r>
              <a:rPr lang="en-US"/>
              <a:t>Requests Acknowledgement</a:t>
            </a:r>
            <a:endParaRPr/>
          </a:p>
        </p:txBody>
      </p:sp>
      <p:sp>
        <p:nvSpPr>
          <p:cNvPr id="524" name="Content Placeholder 7"/>
          <p:cNvSpPr txBox="1"/>
          <p:nvPr/>
        </p:nvSpPr>
        <p:spPr>
          <a:xfrm>
            <a:off x="7095390" y="2449394"/>
            <a:ext cx="1978272" cy="17055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sz="1600"/>
              <a:t>Manager will request Acknowledgement from Employee</a:t>
            </a:r>
            <a:endParaRPr sz="1600"/>
          </a:p>
          <a:p>
            <a:pPr defTabSz="457200">
              <a:spcBef>
                <a:spcPts val="1000"/>
              </a:spcBef>
              <a:defRPr>
                <a:solidFill>
                  <a:srgbClr val="404040"/>
                </a:solidFill>
                <a:latin typeface="Century Gothic"/>
                <a:ea typeface="Century Gothic"/>
                <a:cs typeface="Century Gothic"/>
                <a:sym typeface="Century Gothic"/>
              </a:defRPr>
            </a:pPr>
            <a:endParaRPr/>
          </a:p>
        </p:txBody>
      </p:sp>
      <p:pic>
        <p:nvPicPr>
          <p:cNvPr id="3" name="Snagit_PPTEB0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31" y="2275680"/>
            <a:ext cx="7214227" cy="3407668"/>
          </a:xfrm>
          <a:prstGeom prst="rect">
            <a:avLst/>
          </a:prstGeom>
        </p:spPr>
      </p:pic>
      <p:pic>
        <p:nvPicPr>
          <p:cNvPr id="2" name="Audio 1">
            <a:hlinkClick r:id="" action="ppaction://media"/>
            <a:extLst>
              <a:ext uri="{FF2B5EF4-FFF2-40B4-BE49-F238E27FC236}">
                <a16:creationId xmlns:a16="http://schemas.microsoft.com/office/drawing/2014/main" id="{71A94E31-0D11-C745-A40E-3A21495F5A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4" name="Picture 4">
            <a:extLst>
              <a:ext uri="{FF2B5EF4-FFF2-40B4-BE49-F238E27FC236}">
                <a16:creationId xmlns:a16="http://schemas.microsoft.com/office/drawing/2014/main" id="{E4D8EB95-2A26-4105-9DC8-627F2434CA28}"/>
              </a:ext>
            </a:extLst>
          </p:cNvPr>
          <p:cNvPicPr>
            <a:picLocks noChangeAspect="1"/>
          </p:cNvPicPr>
          <p:nvPr/>
        </p:nvPicPr>
        <p:blipFill>
          <a:blip r:embed="rId7"/>
          <a:stretch>
            <a:fillRect/>
          </a:stretch>
        </p:blipFill>
        <p:spPr>
          <a:xfrm>
            <a:off x="2324100" y="3485893"/>
            <a:ext cx="495300" cy="133350"/>
          </a:xfrm>
          <a:prstGeom prst="rect">
            <a:avLst/>
          </a:prstGeom>
        </p:spPr>
      </p:pic>
    </p:spTree>
    <p:extLst>
      <p:ext uri="{BB962C8B-B14F-4D97-AF65-F5344CB8AC3E}">
        <p14:creationId xmlns:p14="http://schemas.microsoft.com/office/powerpoint/2010/main" val="1164512308"/>
      </p:ext>
    </p:extLst>
  </p:cSld>
  <p:clrMapOvr>
    <a:masterClrMapping/>
  </p:clrMapOvr>
  <p:transition spd="med" advTm="17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22" name="Title 1"/>
          <p:cNvSpPr txBox="1">
            <a:spLocks noGrp="1"/>
          </p:cNvSpPr>
          <p:nvPr>
            <p:ph type="title"/>
          </p:nvPr>
        </p:nvSpPr>
        <p:spPr>
          <a:xfrm>
            <a:off x="416544" y="1332195"/>
            <a:ext cx="8310911" cy="807432"/>
          </a:xfrm>
          <a:prstGeom prst="rect">
            <a:avLst/>
          </a:prstGeom>
        </p:spPr>
        <p:txBody>
          <a:bodyPr>
            <a:normAutofit fontScale="90000"/>
          </a:bodyPr>
          <a:lstStyle/>
          <a:p>
            <a:r>
              <a:rPr lang="en-US"/>
              <a:t>Manager</a:t>
            </a:r>
            <a:r>
              <a:t> – </a:t>
            </a:r>
            <a:r>
              <a:rPr lang="en-US"/>
              <a:t>Overrides Acknowledgement</a:t>
            </a:r>
            <a:endParaRPr/>
          </a:p>
        </p:txBody>
      </p:sp>
      <p:sp>
        <p:nvSpPr>
          <p:cNvPr id="524" name="Content Placeholder 7"/>
          <p:cNvSpPr txBox="1"/>
          <p:nvPr/>
        </p:nvSpPr>
        <p:spPr>
          <a:xfrm>
            <a:off x="7095390" y="2449394"/>
            <a:ext cx="1978272" cy="17055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sz="1600"/>
              <a:t>Manager can override an Employee’s acknowledgement</a:t>
            </a:r>
            <a:endParaRPr sz="1600"/>
          </a:p>
          <a:p>
            <a:pPr defTabSz="457200">
              <a:spcBef>
                <a:spcPts val="1000"/>
              </a:spcBef>
              <a:defRPr>
                <a:solidFill>
                  <a:srgbClr val="404040"/>
                </a:solidFill>
                <a:latin typeface="Century Gothic"/>
                <a:ea typeface="Century Gothic"/>
                <a:cs typeface="Century Gothic"/>
                <a:sym typeface="Century Gothic"/>
              </a:defRPr>
            </a:pPr>
            <a:endParaRPr/>
          </a:p>
        </p:txBody>
      </p:sp>
      <p:pic>
        <p:nvPicPr>
          <p:cNvPr id="5" name="Picture 4">
            <a:extLst>
              <a:ext uri="{FF2B5EF4-FFF2-40B4-BE49-F238E27FC236}">
                <a16:creationId xmlns:a16="http://schemas.microsoft.com/office/drawing/2014/main" id="{DD875992-6DC9-451C-87AC-7C2A4831FC85}"/>
              </a:ext>
            </a:extLst>
          </p:cNvPr>
          <p:cNvPicPr>
            <a:picLocks noChangeAspect="1"/>
          </p:cNvPicPr>
          <p:nvPr/>
        </p:nvPicPr>
        <p:blipFill>
          <a:blip r:embed="rId5"/>
          <a:stretch>
            <a:fillRect/>
          </a:stretch>
        </p:blipFill>
        <p:spPr>
          <a:xfrm>
            <a:off x="657871" y="2042342"/>
            <a:ext cx="6049553" cy="3994178"/>
          </a:xfrm>
          <a:prstGeom prst="rect">
            <a:avLst/>
          </a:prstGeom>
        </p:spPr>
      </p:pic>
      <p:pic>
        <p:nvPicPr>
          <p:cNvPr id="2" name="Audio 1">
            <a:hlinkClick r:id="" action="ppaction://media"/>
            <a:extLst>
              <a:ext uri="{FF2B5EF4-FFF2-40B4-BE49-F238E27FC236}">
                <a16:creationId xmlns:a16="http://schemas.microsoft.com/office/drawing/2014/main" id="{81FF202B-FACC-6748-8321-27C030CA2C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3" name="Picture 3">
            <a:extLst>
              <a:ext uri="{FF2B5EF4-FFF2-40B4-BE49-F238E27FC236}">
                <a16:creationId xmlns:a16="http://schemas.microsoft.com/office/drawing/2014/main" id="{B00AAED1-ACD6-4A40-A846-FCD177C0ACED}"/>
              </a:ext>
            </a:extLst>
          </p:cNvPr>
          <p:cNvPicPr>
            <a:picLocks noChangeAspect="1"/>
          </p:cNvPicPr>
          <p:nvPr/>
        </p:nvPicPr>
        <p:blipFill>
          <a:blip r:embed="rId7"/>
          <a:stretch>
            <a:fillRect/>
          </a:stretch>
        </p:blipFill>
        <p:spPr>
          <a:xfrm>
            <a:off x="2463114" y="4011055"/>
            <a:ext cx="680651" cy="187410"/>
          </a:xfrm>
          <a:prstGeom prst="rect">
            <a:avLst/>
          </a:prstGeom>
        </p:spPr>
      </p:pic>
    </p:spTree>
    <p:extLst>
      <p:ext uri="{BB962C8B-B14F-4D97-AF65-F5344CB8AC3E}">
        <p14:creationId xmlns:p14="http://schemas.microsoft.com/office/powerpoint/2010/main" val="314714907"/>
      </p:ext>
    </p:extLst>
  </p:cSld>
  <p:clrMapOvr>
    <a:masterClrMapping/>
  </p:clrMapOvr>
  <p:transition spd="med" advTm="26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22" name="Title 1"/>
          <p:cNvSpPr txBox="1">
            <a:spLocks noGrp="1"/>
          </p:cNvSpPr>
          <p:nvPr>
            <p:ph type="title"/>
          </p:nvPr>
        </p:nvSpPr>
        <p:spPr>
          <a:xfrm>
            <a:off x="416544" y="1332195"/>
            <a:ext cx="8310911" cy="807432"/>
          </a:xfrm>
          <a:prstGeom prst="rect">
            <a:avLst/>
          </a:prstGeom>
        </p:spPr>
        <p:txBody>
          <a:bodyPr>
            <a:normAutofit fontScale="90000"/>
          </a:bodyPr>
          <a:lstStyle/>
          <a:p>
            <a:r>
              <a:rPr lang="en-US"/>
              <a:t>Manager</a:t>
            </a:r>
            <a:r>
              <a:t> – </a:t>
            </a:r>
            <a:r>
              <a:rPr lang="en-US"/>
              <a:t>Overrides Acknowledgement</a:t>
            </a:r>
            <a:endParaRPr/>
          </a:p>
        </p:txBody>
      </p:sp>
      <p:sp>
        <p:nvSpPr>
          <p:cNvPr id="524" name="Content Placeholder 7"/>
          <p:cNvSpPr txBox="1"/>
          <p:nvPr/>
        </p:nvSpPr>
        <p:spPr>
          <a:xfrm>
            <a:off x="6718376" y="2449394"/>
            <a:ext cx="2355286" cy="19518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lang="en-US" sz="1600"/>
              <a:t>Manager will select a reason before confirming the override of the employee acknowledgement</a:t>
            </a:r>
            <a:endParaRPr sz="1600"/>
          </a:p>
          <a:p>
            <a:pPr defTabSz="457200">
              <a:spcBef>
                <a:spcPts val="1000"/>
              </a:spcBef>
              <a:defRPr>
                <a:solidFill>
                  <a:srgbClr val="404040"/>
                </a:solidFill>
                <a:latin typeface="Century Gothic"/>
                <a:ea typeface="Century Gothic"/>
                <a:cs typeface="Century Gothic"/>
                <a:sym typeface="Century Gothic"/>
              </a:defRPr>
            </a:pPr>
            <a:endParaRPr/>
          </a:p>
        </p:txBody>
      </p:sp>
      <p:pic>
        <p:nvPicPr>
          <p:cNvPr id="6" name="Picture 5">
            <a:extLst>
              <a:ext uri="{FF2B5EF4-FFF2-40B4-BE49-F238E27FC236}">
                <a16:creationId xmlns:a16="http://schemas.microsoft.com/office/drawing/2014/main" id="{798988C1-2D34-481E-9783-4385144E2B70}"/>
              </a:ext>
            </a:extLst>
          </p:cNvPr>
          <p:cNvPicPr>
            <a:picLocks noChangeAspect="1"/>
          </p:cNvPicPr>
          <p:nvPr/>
        </p:nvPicPr>
        <p:blipFill>
          <a:blip r:embed="rId5"/>
          <a:stretch>
            <a:fillRect/>
          </a:stretch>
        </p:blipFill>
        <p:spPr>
          <a:xfrm>
            <a:off x="416544" y="2196963"/>
            <a:ext cx="6422292" cy="4437969"/>
          </a:xfrm>
          <a:prstGeom prst="rect">
            <a:avLst/>
          </a:prstGeom>
        </p:spPr>
      </p:pic>
      <p:pic>
        <p:nvPicPr>
          <p:cNvPr id="2" name="Audio 1">
            <a:hlinkClick r:id="" action="ppaction://media"/>
            <a:extLst>
              <a:ext uri="{FF2B5EF4-FFF2-40B4-BE49-F238E27FC236}">
                <a16:creationId xmlns:a16="http://schemas.microsoft.com/office/drawing/2014/main" id="{A1745C96-B351-9D42-B651-9F5BBE750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04996351"/>
      </p:ext>
    </p:extLst>
  </p:cSld>
  <p:clrMapOvr>
    <a:masterClrMapping/>
  </p:clrMapOvr>
  <p:transition spd="med" advTm="139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30" name="Title 1"/>
          <p:cNvSpPr txBox="1">
            <a:spLocks noGrp="1"/>
          </p:cNvSpPr>
          <p:nvPr>
            <p:ph type="title"/>
          </p:nvPr>
        </p:nvSpPr>
        <p:spPr>
          <a:xfrm>
            <a:off x="502919" y="1356013"/>
            <a:ext cx="7431580" cy="761711"/>
          </a:xfrm>
          <a:prstGeom prst="rect">
            <a:avLst/>
          </a:prstGeom>
        </p:spPr>
        <p:txBody>
          <a:bodyPr/>
          <a:lstStyle>
            <a:lvl1pPr defTabSz="352043">
              <a:defRPr sz="2772"/>
            </a:lvl1pPr>
          </a:lstStyle>
          <a:p>
            <a:r>
              <a:t>Manager – Submits Evaluation for Approval</a:t>
            </a:r>
          </a:p>
        </p:txBody>
      </p:sp>
      <p:sp>
        <p:nvSpPr>
          <p:cNvPr id="531" name="Content Placeholder 7"/>
          <p:cNvSpPr txBox="1"/>
          <p:nvPr/>
        </p:nvSpPr>
        <p:spPr>
          <a:xfrm>
            <a:off x="7013141" y="2449394"/>
            <a:ext cx="1926475" cy="19989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Manager submits evaluation for Approval</a:t>
            </a:r>
          </a:p>
          <a:p>
            <a:pPr defTabSz="457200">
              <a:spcBef>
                <a:spcPts val="1000"/>
              </a:spcBef>
              <a:defRPr>
                <a:solidFill>
                  <a:srgbClr val="404040"/>
                </a:solidFill>
                <a:latin typeface="Century Gothic"/>
                <a:ea typeface="Century Gothic"/>
                <a:cs typeface="Century Gothic"/>
                <a:sym typeface="Century Gothic"/>
              </a:defRPr>
            </a:pPr>
            <a:endParaRPr dirty="0"/>
          </a:p>
        </p:txBody>
      </p:sp>
      <p:pic>
        <p:nvPicPr>
          <p:cNvPr id="2" name="Snagit_PPT4FA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6" y="2303585"/>
            <a:ext cx="7246075" cy="3446584"/>
          </a:xfrm>
          <a:prstGeom prst="rect">
            <a:avLst/>
          </a:prstGeom>
        </p:spPr>
      </p:pic>
      <p:pic>
        <p:nvPicPr>
          <p:cNvPr id="3" name="Audio 2">
            <a:hlinkClick r:id="" action="ppaction://media"/>
            <a:extLst>
              <a:ext uri="{FF2B5EF4-FFF2-40B4-BE49-F238E27FC236}">
                <a16:creationId xmlns:a16="http://schemas.microsoft.com/office/drawing/2014/main" id="{92377CDD-F104-5049-A1E3-33BF0DE6C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4" name="Picture 4">
            <a:extLst>
              <a:ext uri="{FF2B5EF4-FFF2-40B4-BE49-F238E27FC236}">
                <a16:creationId xmlns:a16="http://schemas.microsoft.com/office/drawing/2014/main" id="{F5324640-9E54-40FD-BB84-747100B7C8A3}"/>
              </a:ext>
            </a:extLst>
          </p:cNvPr>
          <p:cNvPicPr>
            <a:picLocks noChangeAspect="1"/>
          </p:cNvPicPr>
          <p:nvPr/>
        </p:nvPicPr>
        <p:blipFill>
          <a:blip r:embed="rId7"/>
          <a:stretch>
            <a:fillRect/>
          </a:stretch>
        </p:blipFill>
        <p:spPr>
          <a:xfrm>
            <a:off x="2200532" y="3648075"/>
            <a:ext cx="495300" cy="133350"/>
          </a:xfrm>
          <a:prstGeom prst="rect">
            <a:avLst/>
          </a:prstGeom>
        </p:spPr>
      </p:pic>
    </p:spTree>
  </p:cSld>
  <p:clrMapOvr>
    <a:masterClrMapping/>
  </p:clrMapOvr>
  <p:transition spd="med" advTm="19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74" name="Title 1"/>
          <p:cNvSpPr txBox="1">
            <a:spLocks noGrp="1"/>
          </p:cNvSpPr>
          <p:nvPr>
            <p:ph type="title"/>
          </p:nvPr>
        </p:nvSpPr>
        <p:spPr>
          <a:xfrm>
            <a:off x="436419" y="1260416"/>
            <a:ext cx="7000857" cy="857309"/>
          </a:xfrm>
          <a:prstGeom prst="rect">
            <a:avLst/>
          </a:prstGeom>
        </p:spPr>
        <p:txBody>
          <a:bodyPr/>
          <a:lstStyle>
            <a:lvl1pPr defTabSz="320039">
              <a:defRPr sz="2520"/>
            </a:lvl1pPr>
          </a:lstStyle>
          <a:p>
            <a:r>
              <a:t>Manager – Performance Document Complete </a:t>
            </a:r>
          </a:p>
        </p:txBody>
      </p:sp>
      <p:sp>
        <p:nvSpPr>
          <p:cNvPr id="576" name="Content Placeholder 7"/>
          <p:cNvSpPr txBox="1"/>
          <p:nvPr/>
        </p:nvSpPr>
        <p:spPr>
          <a:xfrm>
            <a:off x="6971577" y="2435802"/>
            <a:ext cx="1926475" cy="40817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Performance Document is now completed</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Manager can access document under performance document history</a:t>
            </a:r>
          </a:p>
          <a:p>
            <a:pPr defTabSz="457200">
              <a:spcBef>
                <a:spcPts val="1000"/>
              </a:spcBef>
              <a:defRPr>
                <a:solidFill>
                  <a:srgbClr val="404040"/>
                </a:solidFill>
                <a:latin typeface="Century Gothic"/>
                <a:ea typeface="Century Gothic"/>
                <a:cs typeface="Century Gothic"/>
                <a:sym typeface="Century Gothic"/>
              </a:defRPr>
            </a:pPr>
            <a:endParaRPr dirty="0"/>
          </a:p>
        </p:txBody>
      </p:sp>
      <p:pic>
        <p:nvPicPr>
          <p:cNvPr id="2" name="Audio 1">
            <a:hlinkClick r:id="" action="ppaction://media"/>
            <a:extLst>
              <a:ext uri="{FF2B5EF4-FFF2-40B4-BE49-F238E27FC236}">
                <a16:creationId xmlns:a16="http://schemas.microsoft.com/office/drawing/2014/main" id="{2E9EB3B2-8DFB-7E4C-9C1A-13FFA2BE3D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4" name="Picture 3">
            <a:extLst>
              <a:ext uri="{FF2B5EF4-FFF2-40B4-BE49-F238E27FC236}">
                <a16:creationId xmlns:a16="http://schemas.microsoft.com/office/drawing/2014/main" id="{92C9C8E3-C224-4E6B-BB67-40183554C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419" y="2323946"/>
            <a:ext cx="6787011" cy="2684152"/>
          </a:xfrm>
          <a:prstGeom prst="rect">
            <a:avLst/>
          </a:prstGeom>
        </p:spPr>
      </p:pic>
    </p:spTree>
  </p:cSld>
  <p:clrMapOvr>
    <a:masterClrMapping/>
  </p:clrMapOvr>
  <p:transition spd="med" advTm="176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01CE-0576-4DD8-A944-710AD3B36047}"/>
              </a:ext>
            </a:extLst>
          </p:cNvPr>
          <p:cNvSpPr>
            <a:spLocks noGrp="1"/>
          </p:cNvSpPr>
          <p:nvPr>
            <p:ph type="title"/>
          </p:nvPr>
        </p:nvSpPr>
        <p:spPr>
          <a:xfrm>
            <a:off x="1690255" y="152400"/>
            <a:ext cx="6676506" cy="997527"/>
          </a:xfrm>
        </p:spPr>
        <p:txBody>
          <a:bodyPr>
            <a:normAutofit fontScale="90000"/>
          </a:bodyPr>
          <a:lstStyle/>
          <a:p>
            <a:pPr algn="ct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Resources</a:t>
            </a:r>
          </a:p>
        </p:txBody>
      </p:sp>
      <p:sp>
        <p:nvSpPr>
          <p:cNvPr id="3" name="Text Placeholder 2">
            <a:extLst>
              <a:ext uri="{FF2B5EF4-FFF2-40B4-BE49-F238E27FC236}">
                <a16:creationId xmlns:a16="http://schemas.microsoft.com/office/drawing/2014/main" id="{8F309B00-97DE-449C-96FC-D451915FC200}"/>
              </a:ext>
            </a:extLst>
          </p:cNvPr>
          <p:cNvSpPr>
            <a:spLocks noGrp="1"/>
          </p:cNvSpPr>
          <p:nvPr>
            <p:ph type="body" sz="quarter" idx="1"/>
          </p:nvPr>
        </p:nvSpPr>
        <p:spPr>
          <a:xfrm>
            <a:off x="777239" y="997527"/>
            <a:ext cx="7591601" cy="4959928"/>
          </a:xfrm>
        </p:spPr>
        <p:txBody>
          <a:bodyPr/>
          <a:lstStyle/>
          <a:p>
            <a:r>
              <a:rPr lang="en-US" b="1" u="sng" dirty="0">
                <a:latin typeface="Century Gothic" panose="020B0502020202020204" pitchFamily="34" charset="0"/>
                <a:cs typeface="Times New Roman" panose="02020603050405020304" pitchFamily="18" charset="0"/>
              </a:rPr>
              <a:t>ePerformance Guide 101</a:t>
            </a:r>
          </a:p>
          <a:p>
            <a:r>
              <a:rPr lang="en-US" b="1" dirty="0">
                <a:latin typeface="Century Gothic" panose="020B0502020202020204" pitchFamily="34" charset="0"/>
                <a:cs typeface="Times New Roman" panose="02020603050405020304" pitchFamily="18" charset="0"/>
              </a:rPr>
              <a:t>	</a:t>
            </a:r>
            <a:r>
              <a:rPr lang="en-US" sz="2000" b="1" dirty="0" err="1">
                <a:latin typeface="Century Gothic" panose="020B0502020202020204" pitchFamily="34" charset="0"/>
                <a:cs typeface="Times New Roman" panose="02020603050405020304" pitchFamily="18" charset="0"/>
              </a:rPr>
              <a:t>OvERVIEW</a:t>
            </a:r>
            <a:r>
              <a:rPr lang="en-US" sz="2000" b="1" dirty="0">
                <a:latin typeface="Century Gothic" panose="020B0502020202020204" pitchFamily="34" charset="0"/>
                <a:cs typeface="Times New Roman" panose="02020603050405020304" pitchFamily="18" charset="0"/>
              </a:rPr>
              <a:t> OF EPERFORMANCE PROCESS</a:t>
            </a:r>
          </a:p>
          <a:p>
            <a:r>
              <a:rPr lang="en-US" sz="2000" b="1" dirty="0">
                <a:latin typeface="Century Gothic" panose="020B0502020202020204" pitchFamily="34" charset="0"/>
                <a:cs typeface="Times New Roman" panose="02020603050405020304" pitchFamily="18" charset="0"/>
              </a:rPr>
              <a:t>	summary of changes</a:t>
            </a:r>
          </a:p>
          <a:p>
            <a:r>
              <a:rPr lang="en-US" sz="2000" b="1" dirty="0">
                <a:latin typeface="Century Gothic" panose="020B0502020202020204" pitchFamily="34" charset="0"/>
                <a:cs typeface="Times New Roman" panose="02020603050405020304" pitchFamily="18" charset="0"/>
              </a:rPr>
              <a:t>	step-by-step training guide</a:t>
            </a:r>
          </a:p>
          <a:p>
            <a:r>
              <a:rPr lang="en-US" sz="2000" b="1" dirty="0">
                <a:latin typeface="Century Gothic" panose="020B0502020202020204" pitchFamily="34" charset="0"/>
                <a:cs typeface="Times New Roman" panose="02020603050405020304" pitchFamily="18" charset="0"/>
              </a:rPr>
              <a:t>	frequently asked questions (FAQs)</a:t>
            </a:r>
          </a:p>
          <a:p>
            <a:r>
              <a:rPr lang="en-US" sz="2000" b="1" dirty="0">
                <a:latin typeface="Century Gothic" panose="020B0502020202020204" pitchFamily="34" charset="0"/>
                <a:cs typeface="Times New Roman" panose="02020603050405020304" pitchFamily="18" charset="0"/>
              </a:rPr>
              <a:t>	Links to other resources</a:t>
            </a:r>
          </a:p>
          <a:p>
            <a:r>
              <a:rPr lang="en-US" sz="2000" b="1" dirty="0">
                <a:latin typeface="Century Gothic" panose="020B0502020202020204" pitchFamily="34" charset="0"/>
                <a:cs typeface="Times New Roman" panose="02020603050405020304" pitchFamily="18" charset="0"/>
              </a:rPr>
              <a:t>	</a:t>
            </a:r>
            <a:endParaRPr lang="en-US" dirty="0">
              <a:latin typeface="Century Gothic" panose="020B0502020202020204" pitchFamily="34" charset="0"/>
            </a:endParaRPr>
          </a:p>
          <a:p>
            <a:endParaRPr lang="en-US" dirty="0">
              <a:latin typeface="Century Gothic" panose="020B0502020202020204" pitchFamily="34" charset="0"/>
            </a:endParaRPr>
          </a:p>
          <a:p>
            <a:r>
              <a:rPr lang="en-US" b="1" u="sng" dirty="0">
                <a:latin typeface="Century Gothic" panose="020B0502020202020204" pitchFamily="34" charset="0"/>
                <a:cs typeface="Times New Roman" panose="02020603050405020304" pitchFamily="18" charset="0"/>
              </a:rPr>
              <a:t>HR website</a:t>
            </a:r>
          </a:p>
          <a:p>
            <a:r>
              <a:rPr lang="en-US" b="1" u="sng" dirty="0" err="1">
                <a:latin typeface="Century Gothic" panose="020B0502020202020204" pitchFamily="34" charset="0"/>
                <a:cs typeface="Times New Roman" panose="02020603050405020304" pitchFamily="18" charset="0"/>
              </a:rPr>
              <a:t>hr</a:t>
            </a:r>
            <a:r>
              <a:rPr lang="en-US" b="1" u="sng" dirty="0">
                <a:latin typeface="Century Gothic" panose="020B0502020202020204" pitchFamily="34" charset="0"/>
                <a:cs typeface="Times New Roman" panose="02020603050405020304" pitchFamily="18" charset="0"/>
              </a:rPr>
              <a:t> contacts</a:t>
            </a:r>
          </a:p>
        </p:txBody>
      </p:sp>
      <p:pic>
        <p:nvPicPr>
          <p:cNvPr id="4" name="Audio 3">
            <a:hlinkClick r:id="" action="ppaction://media"/>
            <a:extLst>
              <a:ext uri="{FF2B5EF4-FFF2-40B4-BE49-F238E27FC236}">
                <a16:creationId xmlns:a16="http://schemas.microsoft.com/office/drawing/2014/main" id="{8F4201E1-719B-D541-A6EE-3D32A5653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99603724"/>
      </p:ext>
    </p:extLst>
  </p:cSld>
  <p:clrMapOvr>
    <a:masterClrMapping/>
  </p:clrMapOvr>
  <p:transition spd="med" advTm="95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39</a:t>
            </a:fld>
            <a:endParaRPr/>
          </a:p>
        </p:txBody>
      </p:sp>
      <p:pic>
        <p:nvPicPr>
          <p:cNvPr id="579" name="Unknown.png" descr="Unknown.png"/>
          <p:cNvPicPr>
            <a:picLocks noChangeAspect="1"/>
          </p:cNvPicPr>
          <p:nvPr/>
        </p:nvPicPr>
        <p:blipFill>
          <a:blip r:embed="rId5"/>
          <a:stretch>
            <a:fillRect/>
          </a:stretch>
        </p:blipFill>
        <p:spPr>
          <a:xfrm>
            <a:off x="1139213" y="25111"/>
            <a:ext cx="6865574" cy="6308113"/>
          </a:xfrm>
          <a:prstGeom prst="rect">
            <a:avLst/>
          </a:prstGeom>
          <a:ln w="12700">
            <a:miter lim="400000"/>
          </a:ln>
        </p:spPr>
      </p:pic>
      <p:pic>
        <p:nvPicPr>
          <p:cNvPr id="2" name="Audio 1">
            <a:hlinkClick r:id="" action="ppaction://media"/>
            <a:extLst>
              <a:ext uri="{FF2B5EF4-FFF2-40B4-BE49-F238E27FC236}">
                <a16:creationId xmlns:a16="http://schemas.microsoft.com/office/drawing/2014/main" id="{3134B226-7857-9541-AC49-D68A4C16A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4845691"/>
      </p:ext>
    </p:extLst>
  </p:cSld>
  <p:clrMapOvr>
    <a:masterClrMapping/>
  </p:clrMapOvr>
  <p:transition spd="med" advTm="12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4" name="Title 1"/>
          <p:cNvSpPr txBox="1">
            <a:spLocks noGrp="1"/>
          </p:cNvSpPr>
          <p:nvPr>
            <p:ph type="title"/>
          </p:nvPr>
        </p:nvSpPr>
        <p:spPr>
          <a:xfrm>
            <a:off x="539643" y="1311728"/>
            <a:ext cx="7336171" cy="795111"/>
          </a:xfrm>
          <a:prstGeom prst="rect">
            <a:avLst/>
          </a:prstGeom>
        </p:spPr>
        <p:txBody>
          <a:bodyPr>
            <a:normAutofit fontScale="90000"/>
          </a:bodyPr>
          <a:lstStyle>
            <a:lvl1pPr defTabSz="384047">
              <a:defRPr sz="3024"/>
            </a:lvl1pPr>
          </a:lstStyle>
          <a:p>
            <a:r>
              <a:t>Manager – </a:t>
            </a:r>
            <a:r>
              <a:rPr lang="en-US"/>
              <a:t>View Team Current Documents</a:t>
            </a:r>
            <a:endParaRPr/>
          </a:p>
        </p:txBody>
      </p:sp>
      <p:sp>
        <p:nvSpPr>
          <p:cNvPr id="256" name="Content Placeholder 7"/>
          <p:cNvSpPr txBox="1"/>
          <p:nvPr/>
        </p:nvSpPr>
        <p:spPr>
          <a:xfrm>
            <a:off x="7012823" y="2569671"/>
            <a:ext cx="1886818" cy="2024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t>Manager will access employees Performance Documents to Define Criteria</a:t>
            </a:r>
          </a:p>
        </p:txBody>
      </p:sp>
      <p:pic>
        <p:nvPicPr>
          <p:cNvPr id="2" name="Audio 1">
            <a:hlinkClick r:id="" action="ppaction://media"/>
            <a:extLst>
              <a:ext uri="{FF2B5EF4-FFF2-40B4-BE49-F238E27FC236}">
                <a16:creationId xmlns:a16="http://schemas.microsoft.com/office/drawing/2014/main" id="{046C4C02-822C-784F-AD84-2618D9A58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3" name="Picture 2">
            <a:extLst>
              <a:ext uri="{FF2B5EF4-FFF2-40B4-BE49-F238E27FC236}">
                <a16:creationId xmlns:a16="http://schemas.microsoft.com/office/drawing/2014/main" id="{6D75E788-F5D6-4018-BE5E-01D1F9BF67C2}"/>
              </a:ext>
            </a:extLst>
          </p:cNvPr>
          <p:cNvPicPr>
            <a:picLocks noChangeAspect="1"/>
          </p:cNvPicPr>
          <p:nvPr/>
        </p:nvPicPr>
        <p:blipFill rotWithShape="1">
          <a:blip r:embed="rId6"/>
          <a:srcRect l="1081" b="6643"/>
          <a:stretch/>
        </p:blipFill>
        <p:spPr>
          <a:xfrm>
            <a:off x="539643" y="2629354"/>
            <a:ext cx="6487885" cy="3263446"/>
          </a:xfrm>
          <a:prstGeom prst="rect">
            <a:avLst/>
          </a:prstGeom>
        </p:spPr>
      </p:pic>
    </p:spTree>
  </p:cSld>
  <p:clrMapOvr>
    <a:masterClrMapping/>
  </p:clrMapOvr>
  <p:transition spd="med" advTm="18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itle 1"/>
          <p:cNvSpPr txBox="1">
            <a:spLocks noGrp="1"/>
          </p:cNvSpPr>
          <p:nvPr>
            <p:ph type="title"/>
          </p:nvPr>
        </p:nvSpPr>
        <p:spPr>
          <a:xfrm>
            <a:off x="1066799" y="228600"/>
            <a:ext cx="7498082" cy="1143000"/>
          </a:xfrm>
          <a:prstGeom prst="rect">
            <a:avLst/>
          </a:prstGeom>
        </p:spPr>
        <p:txBody>
          <a:bodyPr/>
          <a:lstStyle>
            <a:lvl1pPr algn="ctr">
              <a:defRPr sz="4000" spc="-100">
                <a:solidFill>
                  <a:srgbClr val="008000"/>
                </a:solidFill>
              </a:defRPr>
            </a:lvl1pPr>
          </a:lstStyle>
          <a:p>
            <a:r>
              <a:t>Closing Remarks/Questions</a:t>
            </a:r>
          </a:p>
        </p:txBody>
      </p:sp>
      <p:sp>
        <p:nvSpPr>
          <p:cNvPr id="584" name="Rectangle 3"/>
          <p:cNvSpPr txBox="1"/>
          <p:nvPr/>
        </p:nvSpPr>
        <p:spPr>
          <a:xfrm>
            <a:off x="2567938" y="2971800"/>
            <a:ext cx="3429003" cy="688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4000">
                <a:solidFill>
                  <a:srgbClr val="008F00"/>
                </a:solidFill>
              </a:defRPr>
            </a:lvl1pPr>
          </a:lstStyle>
          <a:p>
            <a:r>
              <a:t>Thank you!</a:t>
            </a:r>
          </a:p>
        </p:txBody>
      </p:sp>
      <p:sp>
        <p:nvSpPr>
          <p:cNvPr id="585"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2" name="Audio 1">
            <a:hlinkClick r:id="" action="ppaction://media"/>
            <a:extLst>
              <a:ext uri="{FF2B5EF4-FFF2-40B4-BE49-F238E27FC236}">
                <a16:creationId xmlns:a16="http://schemas.microsoft.com/office/drawing/2014/main" id="{56BF9471-43B7-454A-9A0E-D1D2BE64F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1036220"/>
      </p:ext>
    </p:extLst>
  </p:cSld>
  <p:clrMapOvr>
    <a:masterClrMapping/>
  </p:clrMapOvr>
  <mc:AlternateContent xmlns:mc="http://schemas.openxmlformats.org/markup-compatibility/2006" xmlns:p14="http://schemas.microsoft.com/office/powerpoint/2010/main">
    <mc:Choice Requires="p14">
      <p:transition spd="slow" p14:dur="1200" advTm="3003">
        <p:circle/>
      </p:transition>
    </mc:Choice>
    <mc:Fallback xmlns="">
      <p:transition spd="slow" advTm="300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54" name="Title 1"/>
          <p:cNvSpPr txBox="1">
            <a:spLocks noGrp="1"/>
          </p:cNvSpPr>
          <p:nvPr>
            <p:ph type="title"/>
          </p:nvPr>
        </p:nvSpPr>
        <p:spPr>
          <a:xfrm>
            <a:off x="866215" y="1587500"/>
            <a:ext cx="6571061" cy="530225"/>
          </a:xfrm>
          <a:prstGeom prst="rect">
            <a:avLst/>
          </a:prstGeom>
        </p:spPr>
        <p:txBody>
          <a:bodyPr/>
          <a:lstStyle>
            <a:lvl1pPr defTabSz="384047">
              <a:defRPr sz="3024"/>
            </a:lvl1pPr>
          </a:lstStyle>
          <a:p>
            <a:r>
              <a:t>Manager – Access documents</a:t>
            </a:r>
          </a:p>
        </p:txBody>
      </p:sp>
      <p:sp>
        <p:nvSpPr>
          <p:cNvPr id="256" name="Content Placeholder 7"/>
          <p:cNvSpPr txBox="1"/>
          <p:nvPr/>
        </p:nvSpPr>
        <p:spPr>
          <a:xfrm>
            <a:off x="7012823" y="2569671"/>
            <a:ext cx="1886818" cy="20243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t>Manager will access employees Performance Documents to Define Criteria</a:t>
            </a:r>
          </a:p>
        </p:txBody>
      </p:sp>
      <p:pic>
        <p:nvPicPr>
          <p:cNvPr id="3" name="Audio 2">
            <a:hlinkClick r:id="" action="ppaction://media"/>
            <a:extLst>
              <a:ext uri="{FF2B5EF4-FFF2-40B4-BE49-F238E27FC236}">
                <a16:creationId xmlns:a16="http://schemas.microsoft.com/office/drawing/2014/main" id="{20F3C4BA-73C1-1F40-9028-289C02B3E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4" name="Picture 3">
            <a:extLst>
              <a:ext uri="{FF2B5EF4-FFF2-40B4-BE49-F238E27FC236}">
                <a16:creationId xmlns:a16="http://schemas.microsoft.com/office/drawing/2014/main" id="{6CF4F34E-CD22-448C-8211-674E91F099CC}"/>
              </a:ext>
            </a:extLst>
          </p:cNvPr>
          <p:cNvPicPr>
            <a:picLocks noChangeAspect="1"/>
          </p:cNvPicPr>
          <p:nvPr/>
        </p:nvPicPr>
        <p:blipFill rotWithShape="1">
          <a:blip r:embed="rId6"/>
          <a:srcRect l="4229" b="11174"/>
          <a:stretch/>
        </p:blipFill>
        <p:spPr>
          <a:xfrm>
            <a:off x="166844" y="2797901"/>
            <a:ext cx="6991602" cy="2758168"/>
          </a:xfrm>
          <a:prstGeom prst="rect">
            <a:avLst/>
          </a:prstGeom>
        </p:spPr>
      </p:pic>
    </p:spTree>
    <p:extLst>
      <p:ext uri="{BB962C8B-B14F-4D97-AF65-F5344CB8AC3E}">
        <p14:creationId xmlns:p14="http://schemas.microsoft.com/office/powerpoint/2010/main" val="2220033176"/>
      </p:ext>
    </p:extLst>
  </p:cSld>
  <p:clrMapOvr>
    <a:masterClrMapping/>
  </p:clrMapOvr>
  <p:transition spd="med" advTm="97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74" name="Title 1"/>
          <p:cNvSpPr txBox="1">
            <a:spLocks noGrp="1"/>
          </p:cNvSpPr>
          <p:nvPr>
            <p:ph type="title"/>
          </p:nvPr>
        </p:nvSpPr>
        <p:spPr>
          <a:xfrm>
            <a:off x="824651" y="1366928"/>
            <a:ext cx="6571061" cy="857766"/>
          </a:xfrm>
          <a:prstGeom prst="rect">
            <a:avLst/>
          </a:prstGeom>
        </p:spPr>
        <p:txBody>
          <a:bodyPr/>
          <a:lstStyle>
            <a:lvl1pPr defTabSz="443484">
              <a:defRPr sz="3492"/>
            </a:lvl1pPr>
          </a:lstStyle>
          <a:p>
            <a:r>
              <a:t>Manager – Behavioral Section</a:t>
            </a:r>
          </a:p>
        </p:txBody>
      </p:sp>
      <p:sp>
        <p:nvSpPr>
          <p:cNvPr id="275" name="Content Placeholder 7"/>
          <p:cNvSpPr txBox="1"/>
          <p:nvPr/>
        </p:nvSpPr>
        <p:spPr>
          <a:xfrm>
            <a:off x="6337382" y="2544502"/>
            <a:ext cx="2519020" cy="21364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can only review the pre-defined Behavioral Criteria during the Define Criteria step</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Snagit_PPTC9C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447" y="2179840"/>
            <a:ext cx="5811716" cy="3812403"/>
          </a:xfrm>
          <a:prstGeom prst="rect">
            <a:avLst/>
          </a:prstGeom>
        </p:spPr>
      </p:pic>
      <p:pic>
        <p:nvPicPr>
          <p:cNvPr id="3" name="Audio 2">
            <a:hlinkClick r:id="" action="ppaction://media"/>
            <a:extLst>
              <a:ext uri="{FF2B5EF4-FFF2-40B4-BE49-F238E27FC236}">
                <a16:creationId xmlns:a16="http://schemas.microsoft.com/office/drawing/2014/main" id="{8C0D6BCF-0E94-CB43-A10F-3C14C64D9F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6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82" name="Title 1"/>
          <p:cNvSpPr txBox="1">
            <a:spLocks noGrp="1"/>
          </p:cNvSpPr>
          <p:nvPr>
            <p:ph type="title"/>
          </p:nvPr>
        </p:nvSpPr>
        <p:spPr>
          <a:xfrm>
            <a:off x="866215" y="1587500"/>
            <a:ext cx="6571061" cy="530225"/>
          </a:xfrm>
          <a:prstGeom prst="rect">
            <a:avLst/>
          </a:prstGeom>
        </p:spPr>
        <p:txBody>
          <a:bodyPr/>
          <a:lstStyle>
            <a:lvl1pPr defTabSz="384047">
              <a:defRPr sz="3024"/>
            </a:lvl1pPr>
          </a:lstStyle>
          <a:p>
            <a:r>
              <a:t>Manager - Responsibilities</a:t>
            </a:r>
          </a:p>
        </p:txBody>
      </p:sp>
      <p:pic>
        <p:nvPicPr>
          <p:cNvPr id="283" name="Snagit_SNG86C" descr="Snagit_SNG86C"/>
          <p:cNvPicPr>
            <a:picLocks noChangeAspect="1"/>
          </p:cNvPicPr>
          <p:nvPr/>
        </p:nvPicPr>
        <p:blipFill>
          <a:blip r:embed="rId5"/>
          <a:stretch>
            <a:fillRect/>
          </a:stretch>
        </p:blipFill>
        <p:spPr>
          <a:xfrm>
            <a:off x="132606" y="2643620"/>
            <a:ext cx="6476605" cy="2562226"/>
          </a:xfrm>
          <a:prstGeom prst="rect">
            <a:avLst/>
          </a:prstGeom>
          <a:ln w="12700">
            <a:miter lim="400000"/>
          </a:ln>
        </p:spPr>
      </p:pic>
      <p:sp>
        <p:nvSpPr>
          <p:cNvPr id="284" name="Content Placeholder 7"/>
          <p:cNvSpPr txBox="1"/>
          <p:nvPr/>
        </p:nvSpPr>
        <p:spPr>
          <a:xfrm>
            <a:off x="6842413" y="2494857"/>
            <a:ext cx="2001289" cy="19989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 add responsibilities</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endParaRPr/>
          </a:p>
        </p:txBody>
      </p:sp>
      <p:pic>
        <p:nvPicPr>
          <p:cNvPr id="2" name="Audio 1">
            <a:hlinkClick r:id="" action="ppaction://media"/>
            <a:extLst>
              <a:ext uri="{FF2B5EF4-FFF2-40B4-BE49-F238E27FC236}">
                <a16:creationId xmlns:a16="http://schemas.microsoft.com/office/drawing/2014/main" id="{63B29DFA-37C9-E440-8327-788A0691E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65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90" name="Title 1"/>
          <p:cNvSpPr txBox="1">
            <a:spLocks noGrp="1"/>
          </p:cNvSpPr>
          <p:nvPr>
            <p:ph type="title"/>
          </p:nvPr>
        </p:nvSpPr>
        <p:spPr>
          <a:xfrm>
            <a:off x="866215" y="1587500"/>
            <a:ext cx="6571061" cy="530225"/>
          </a:xfrm>
          <a:prstGeom prst="rect">
            <a:avLst/>
          </a:prstGeom>
        </p:spPr>
        <p:txBody>
          <a:bodyPr/>
          <a:lstStyle>
            <a:lvl1pPr defTabSz="384047">
              <a:defRPr sz="3024"/>
            </a:lvl1pPr>
          </a:lstStyle>
          <a:p>
            <a:r>
              <a:t>Manager – Add Responsibility</a:t>
            </a:r>
          </a:p>
        </p:txBody>
      </p:sp>
      <p:pic>
        <p:nvPicPr>
          <p:cNvPr id="291" name="Snagit_SNG852" descr="Snagit_SNG852"/>
          <p:cNvPicPr>
            <a:picLocks noChangeAspect="1"/>
          </p:cNvPicPr>
          <p:nvPr/>
        </p:nvPicPr>
        <p:blipFill>
          <a:blip r:embed="rId5"/>
          <a:stretch>
            <a:fillRect/>
          </a:stretch>
        </p:blipFill>
        <p:spPr>
          <a:xfrm>
            <a:off x="302745" y="2504369"/>
            <a:ext cx="6426408" cy="2884357"/>
          </a:xfrm>
          <a:prstGeom prst="rect">
            <a:avLst/>
          </a:prstGeom>
          <a:ln w="12700">
            <a:miter lim="400000"/>
          </a:ln>
        </p:spPr>
      </p:pic>
      <p:sp>
        <p:nvSpPr>
          <p:cNvPr id="292" name="Content Placeholder 7"/>
          <p:cNvSpPr txBox="1"/>
          <p:nvPr/>
        </p:nvSpPr>
        <p:spPr>
          <a:xfrm>
            <a:off x="6185922" y="2422473"/>
            <a:ext cx="2502708" cy="34701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t>Managers will have the ability to:</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Add own responsibility</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Copy responsibility from My Document</a:t>
            </a:r>
          </a:p>
          <a:p>
            <a:pPr marL="742950" lvl="1" indent="-285750" defTabSz="457200">
              <a:spcBef>
                <a:spcPts val="1000"/>
              </a:spcBef>
              <a:buClr>
                <a:schemeClr val="accent1"/>
              </a:buClr>
              <a:buSzPct val="80000"/>
              <a:buChar char="❑"/>
              <a:defRPr sz="1600">
                <a:solidFill>
                  <a:srgbClr val="404040"/>
                </a:solidFill>
                <a:latin typeface="Century Gothic"/>
                <a:ea typeface="Century Gothic"/>
                <a:cs typeface="Century Gothic"/>
                <a:sym typeface="Century Gothic"/>
              </a:defRPr>
            </a:pPr>
            <a:r>
              <a:t>Copy responsibility from My Teams Documents</a:t>
            </a:r>
          </a:p>
        </p:txBody>
      </p:sp>
      <p:pic>
        <p:nvPicPr>
          <p:cNvPr id="2" name="Audio 1">
            <a:hlinkClick r:id="" action="ppaction://media"/>
            <a:extLst>
              <a:ext uri="{FF2B5EF4-FFF2-40B4-BE49-F238E27FC236}">
                <a16:creationId xmlns:a16="http://schemas.microsoft.com/office/drawing/2014/main" id="{715F3B5D-8DC9-BC41-AE6B-43F46B26B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48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98" name="Title 1"/>
          <p:cNvSpPr txBox="1">
            <a:spLocks noGrp="1"/>
          </p:cNvSpPr>
          <p:nvPr>
            <p:ph type="title"/>
          </p:nvPr>
        </p:nvSpPr>
        <p:spPr>
          <a:xfrm>
            <a:off x="866215" y="1277043"/>
            <a:ext cx="6571061" cy="1124309"/>
          </a:xfrm>
          <a:prstGeom prst="rect">
            <a:avLst/>
          </a:prstGeom>
        </p:spPr>
        <p:txBody>
          <a:bodyPr/>
          <a:lstStyle>
            <a:lvl1pPr defTabSz="434340">
              <a:defRPr sz="3420"/>
            </a:lvl1pPr>
          </a:lstStyle>
          <a:p>
            <a:r>
              <a:t>Manager – Add Your Own Responsibility</a:t>
            </a:r>
          </a:p>
        </p:txBody>
      </p:sp>
      <p:pic>
        <p:nvPicPr>
          <p:cNvPr id="299" name="Snagit_SNG84B" descr="Snagit_SNG84B"/>
          <p:cNvPicPr>
            <a:picLocks noChangeAspect="1"/>
          </p:cNvPicPr>
          <p:nvPr/>
        </p:nvPicPr>
        <p:blipFill>
          <a:blip r:embed="rId5"/>
          <a:stretch>
            <a:fillRect/>
          </a:stretch>
        </p:blipFill>
        <p:spPr>
          <a:xfrm>
            <a:off x="243320" y="2723389"/>
            <a:ext cx="6571061" cy="2435939"/>
          </a:xfrm>
          <a:prstGeom prst="rect">
            <a:avLst/>
          </a:prstGeom>
          <a:ln w="12700">
            <a:miter lim="400000"/>
          </a:ln>
        </p:spPr>
      </p:pic>
      <p:sp>
        <p:nvSpPr>
          <p:cNvPr id="300" name="Content Placeholder 7"/>
          <p:cNvSpPr txBox="1"/>
          <p:nvPr/>
        </p:nvSpPr>
        <p:spPr>
          <a:xfrm>
            <a:off x="6848669" y="2523952"/>
            <a:ext cx="2132044" cy="159258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t>Manager selects Add your own responsibility</a:t>
            </a:r>
          </a:p>
        </p:txBody>
      </p:sp>
      <p:pic>
        <p:nvPicPr>
          <p:cNvPr id="2" name="Audio 1">
            <a:hlinkClick r:id="" action="ppaction://media"/>
            <a:extLst>
              <a:ext uri="{FF2B5EF4-FFF2-40B4-BE49-F238E27FC236}">
                <a16:creationId xmlns:a16="http://schemas.microsoft.com/office/drawing/2014/main" id="{5E60415E-6B8B-F64D-BFAE-0DC7B2F16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12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5775e00-edd8-436f-b285-2cd599caa3be">
      <UserInfo>
        <DisplayName>Ray, Tevin J.</DisplayName>
        <AccountId>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66FD8111B963498D37C780DCD004D1" ma:contentTypeVersion="6" ma:contentTypeDescription="Create a new document." ma:contentTypeScope="" ma:versionID="fecbb7b9d45eb0b6757e9d684bec500f">
  <xsd:schema xmlns:xsd="http://www.w3.org/2001/XMLSchema" xmlns:xs="http://www.w3.org/2001/XMLSchema" xmlns:p="http://schemas.microsoft.com/office/2006/metadata/properties" xmlns:ns2="55775e00-edd8-436f-b285-2cd599caa3be" xmlns:ns3="7def9125-16fe-498c-92c2-0a9d9297ca18" targetNamespace="http://schemas.microsoft.com/office/2006/metadata/properties" ma:root="true" ma:fieldsID="49d903e4cdda21897f954116dedbe319" ns2:_="" ns3:_="">
    <xsd:import namespace="55775e00-edd8-436f-b285-2cd599caa3be"/>
    <xsd:import namespace="7def9125-16fe-498c-92c2-0a9d9297ca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75e00-edd8-436f-b285-2cd599caa3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ef9125-16fe-498c-92c2-0a9d9297ca1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3FFEFC-8CFB-4856-AAAA-5C006E335A75}">
  <ds:schemaRefs>
    <ds:schemaRef ds:uri="http://www.w3.org/XML/1998/namespace"/>
    <ds:schemaRef ds:uri="http://schemas.microsoft.com/office/2006/metadata/properties"/>
    <ds:schemaRef ds:uri="55775e00-edd8-436f-b285-2cd599caa3be"/>
    <ds:schemaRef ds:uri="http://purl.org/dc/elements/1.1/"/>
    <ds:schemaRef ds:uri="http://schemas.microsoft.com/office/infopath/2007/PartnerControls"/>
    <ds:schemaRef ds:uri="7def9125-16fe-498c-92c2-0a9d9297ca18"/>
    <ds:schemaRef ds:uri="http://schemas.microsoft.com/office/2006/documentManagement/types"/>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41754D06-F9C5-4A2A-83A2-E956FD9D46D8}">
  <ds:schemaRefs>
    <ds:schemaRef ds:uri="http://schemas.microsoft.com/sharepoint/v3/contenttype/forms"/>
  </ds:schemaRefs>
</ds:datastoreItem>
</file>

<file path=customXml/itemProps3.xml><?xml version="1.0" encoding="utf-8"?>
<ds:datastoreItem xmlns:ds="http://schemas.openxmlformats.org/officeDocument/2006/customXml" ds:itemID="{15561B53-C72D-459A-8221-D64FB8AFEBCA}">
  <ds:schemaRefs>
    <ds:schemaRef ds:uri="55775e00-edd8-436f-b285-2cd599caa3be"/>
    <ds:schemaRef ds:uri="7def9125-16fe-498c-92c2-0a9d9297ca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TotalTime>
  <Words>2572</Words>
  <Application>Microsoft Office PowerPoint</Application>
  <PresentationFormat>On-screen Show (4:3)</PresentationFormat>
  <Paragraphs>223</Paragraphs>
  <Slides>40</Slides>
  <Notes>40</Notes>
  <HiddenSlides>0</HiddenSlides>
  <MMClips>40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Century Gothic</vt:lpstr>
      <vt:lpstr>Times New Roman</vt:lpstr>
      <vt:lpstr>Trebuchet MS</vt:lpstr>
      <vt:lpstr>Retrospect</vt:lpstr>
      <vt:lpstr>PowerPoint Presentation</vt:lpstr>
      <vt:lpstr>PowerPoint Presentation</vt:lpstr>
      <vt:lpstr>PowerPoint Presentation</vt:lpstr>
      <vt:lpstr>Manager – View Team Current Documents</vt:lpstr>
      <vt:lpstr>Manager – Access documents</vt:lpstr>
      <vt:lpstr>Manager – Behavioral Section</vt:lpstr>
      <vt:lpstr>Manager - Responsibilities</vt:lpstr>
      <vt:lpstr>Manager – Add Responsibility</vt:lpstr>
      <vt:lpstr>Manager – Add Your Own Responsibility</vt:lpstr>
      <vt:lpstr>Manager – Responsibility Section (cont.)</vt:lpstr>
      <vt:lpstr>Manager – Employee Goals</vt:lpstr>
      <vt:lpstr>Manager – Goal Section (cont.)</vt:lpstr>
      <vt:lpstr>Manager – Special Accomplishments</vt:lpstr>
      <vt:lpstr>Manager – Adds Special Accomplishment</vt:lpstr>
      <vt:lpstr>Manager – Notifies Employee</vt:lpstr>
      <vt:lpstr>Manager – Notifies Employee</vt:lpstr>
      <vt:lpstr>Manager – Review Content entered by Employee</vt:lpstr>
      <vt:lpstr>Manager – Approves Criteria</vt:lpstr>
      <vt:lpstr>Manager – Confirms Approval of Performance Criteria</vt:lpstr>
      <vt:lpstr>PowerPoint Presentation</vt:lpstr>
      <vt:lpstr>Manager – Adds a Nominee</vt:lpstr>
      <vt:lpstr>Manager – Submits the Nomination</vt:lpstr>
      <vt:lpstr>PowerPoint Presentation</vt:lpstr>
      <vt:lpstr>Manager – Track Nominations</vt:lpstr>
      <vt:lpstr>PowerPoint Presentation</vt:lpstr>
      <vt:lpstr>Manager – Review Nominee Evaluation</vt:lpstr>
      <vt:lpstr>PowerPoint Presentation</vt:lpstr>
      <vt:lpstr>Manager – Receives Email Notification</vt:lpstr>
      <vt:lpstr>PowerPoint Presentation</vt:lpstr>
      <vt:lpstr>Manager –Manager Evaluation</vt:lpstr>
      <vt:lpstr>Manager –Manager Evaluation – Behavioral Section</vt:lpstr>
      <vt:lpstr>Manager – Manager Evaluation – Share with Employee</vt:lpstr>
      <vt:lpstr>Manager – Requests Acknowledgement</vt:lpstr>
      <vt:lpstr>Manager – Overrides Acknowledgement</vt:lpstr>
      <vt:lpstr>Manager – Overrides Acknowledgement</vt:lpstr>
      <vt:lpstr>Manager – Submits Evaluation for Approval</vt:lpstr>
      <vt:lpstr>Manager – Performance Document Complete </vt:lpstr>
      <vt:lpstr>Resources</vt:lpstr>
      <vt:lpstr>PowerPoint Presentation</vt:lpstr>
      <vt:lpstr>Closing Remarks/Questions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dc:creator>
  <cp:lastModifiedBy>Lloyd, Tia S.</cp:lastModifiedBy>
  <cp:revision>29</cp:revision>
  <cp:lastPrinted>2019-10-08T11:49:09Z</cp:lastPrinted>
  <dcterms:modified xsi:type="dcterms:W3CDTF">2020-09-10T15:13:02Z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0x0101008566FD8111B963498D37C780DCD004D1</vt:lpwstr>
  </property>
  <property fmtid="{D5CDD505-2E9C-101B-9397-08002B2CF9AE}" pid="3" name="Order">
    <vt:r8>8800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